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06" r:id="rId4"/>
  </p:sldMasterIdLst>
  <p:notesMasterIdLst>
    <p:notesMasterId r:id="rId31"/>
  </p:notesMasterIdLst>
  <p:handoutMasterIdLst>
    <p:handoutMasterId r:id="rId32"/>
  </p:handoutMasterIdLst>
  <p:sldIdLst>
    <p:sldId id="256" r:id="rId5"/>
    <p:sldId id="517" r:id="rId6"/>
    <p:sldId id="519" r:id="rId7"/>
    <p:sldId id="518" r:id="rId8"/>
    <p:sldId id="521" r:id="rId9"/>
    <p:sldId id="522" r:id="rId10"/>
    <p:sldId id="523" r:id="rId11"/>
    <p:sldId id="549" r:id="rId12"/>
    <p:sldId id="562" r:id="rId13"/>
    <p:sldId id="550" r:id="rId14"/>
    <p:sldId id="563" r:id="rId15"/>
    <p:sldId id="564" r:id="rId16"/>
    <p:sldId id="565" r:id="rId17"/>
    <p:sldId id="566" r:id="rId18"/>
    <p:sldId id="567" r:id="rId19"/>
    <p:sldId id="568" r:id="rId20"/>
    <p:sldId id="569" r:id="rId21"/>
    <p:sldId id="570" r:id="rId22"/>
    <p:sldId id="574" r:id="rId23"/>
    <p:sldId id="571" r:id="rId24"/>
    <p:sldId id="572" r:id="rId25"/>
    <p:sldId id="573" r:id="rId26"/>
    <p:sldId id="575" r:id="rId27"/>
    <p:sldId id="576" r:id="rId28"/>
    <p:sldId id="561" r:id="rId29"/>
    <p:sldId id="577" r:id="rId30"/>
  </p:sldIdLst>
  <p:sldSz cx="9144000" cy="6858000" type="screen4x3"/>
  <p:notesSz cx="9928225" cy="6797675"/>
  <p:custDataLst>
    <p:tags r:id="rId33"/>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phen Rafferty" initials="SR" lastIdx="10" clrIdx="0">
    <p:extLst>
      <p:ext uri="{19B8F6BF-5375-455C-9EA6-DF929625EA0E}">
        <p15:presenceInfo xmlns:p15="http://schemas.microsoft.com/office/powerpoint/2012/main" userId="a04426156b3b4a3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53939"/>
    <a:srgbClr val="F9B277"/>
    <a:srgbClr val="FFB3B3"/>
    <a:srgbClr val="FCD5B5"/>
    <a:srgbClr val="92D050"/>
    <a:srgbClr val="FF7575"/>
    <a:srgbClr val="D7E4BD"/>
    <a:srgbClr val="B21212"/>
    <a:srgbClr val="FF81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82" autoAdjust="0"/>
    <p:restoredTop sz="94646" autoAdjust="0"/>
  </p:normalViewPr>
  <p:slideViewPr>
    <p:cSldViewPr>
      <p:cViewPr varScale="1">
        <p:scale>
          <a:sx n="74" d="100"/>
          <a:sy n="74" d="100"/>
        </p:scale>
        <p:origin x="1476" y="54"/>
      </p:cViewPr>
      <p:guideLst>
        <p:guide orient="horz" pos="2160"/>
        <p:guide pos="2880"/>
      </p:guideLst>
    </p:cSldViewPr>
  </p:slideViewPr>
  <p:outlineViewPr>
    <p:cViewPr>
      <p:scale>
        <a:sx n="33" d="100"/>
        <a:sy n="33" d="100"/>
      </p:scale>
      <p:origin x="30" y="540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gs" Target="tags/tag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594" y="0"/>
            <a:ext cx="4303313" cy="339884"/>
          </a:xfrm>
          <a:prstGeom prst="rect">
            <a:avLst/>
          </a:prstGeom>
        </p:spPr>
        <p:txBody>
          <a:bodyPr vert="horz" lIns="91440" tIns="45720" rIns="91440" bIns="45720" rtlCol="0"/>
          <a:lstStyle>
            <a:lvl1pPr algn="r">
              <a:defRPr sz="1200"/>
            </a:lvl1pPr>
          </a:lstStyle>
          <a:p>
            <a:fld id="{1105C127-53EC-4625-8674-123C41A42ABE}" type="datetimeFigureOut">
              <a:rPr lang="en-GB" smtClean="0"/>
              <a:pPr/>
              <a:t>02/08/2018</a:t>
            </a:fld>
            <a:endParaRPr lang="en-GB"/>
          </a:p>
        </p:txBody>
      </p:sp>
      <p:sp>
        <p:nvSpPr>
          <p:cNvPr id="4" name="Footer Placeholder 3"/>
          <p:cNvSpPr>
            <a:spLocks noGrp="1"/>
          </p:cNvSpPr>
          <p:nvPr>
            <p:ph type="ftr" sz="quarter" idx="2"/>
          </p:nvPr>
        </p:nvSpPr>
        <p:spPr>
          <a:xfrm>
            <a:off x="0" y="6456699"/>
            <a:ext cx="4303313"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594" y="6456699"/>
            <a:ext cx="4303313" cy="339884"/>
          </a:xfrm>
          <a:prstGeom prst="rect">
            <a:avLst/>
          </a:prstGeom>
        </p:spPr>
        <p:txBody>
          <a:bodyPr vert="horz" lIns="91440" tIns="45720" rIns="91440" bIns="45720" rtlCol="0" anchor="b"/>
          <a:lstStyle>
            <a:lvl1pPr algn="r">
              <a:defRPr sz="1200"/>
            </a:lvl1pPr>
          </a:lstStyle>
          <a:p>
            <a:fld id="{2D7700F7-D8A8-45F0-BED4-A73ECE481743}" type="slidenum">
              <a:rPr lang="en-GB" smtClean="0"/>
              <a:pPr/>
              <a:t>‹#›</a:t>
            </a:fld>
            <a:endParaRPr lang="en-GB"/>
          </a:p>
        </p:txBody>
      </p:sp>
    </p:spTree>
    <p:extLst>
      <p:ext uri="{BB962C8B-B14F-4D97-AF65-F5344CB8AC3E}">
        <p14:creationId xmlns:p14="http://schemas.microsoft.com/office/powerpoint/2010/main" val="12063322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2230" cy="33988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dirty="0"/>
          </a:p>
        </p:txBody>
      </p:sp>
      <p:sp>
        <p:nvSpPr>
          <p:cNvPr id="3" name="Date Placeholder 2"/>
          <p:cNvSpPr>
            <a:spLocks noGrp="1"/>
          </p:cNvSpPr>
          <p:nvPr>
            <p:ph type="dt" idx="1"/>
          </p:nvPr>
        </p:nvSpPr>
        <p:spPr>
          <a:xfrm>
            <a:off x="5623699" y="0"/>
            <a:ext cx="4302230" cy="339884"/>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D4DA8F5-F804-4FB2-8A6B-A884CF09C514}" type="datetimeFigureOut">
              <a:rPr lang="en-US"/>
              <a:pPr>
                <a:defRPr/>
              </a:pPr>
              <a:t>8/2/2018</a:t>
            </a:fld>
            <a:endParaRPr lang="en-GB" dirty="0"/>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992824" y="3228896"/>
            <a:ext cx="7942580" cy="305895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2" y="6456612"/>
            <a:ext cx="4302230" cy="33988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dirty="0"/>
          </a:p>
        </p:txBody>
      </p:sp>
      <p:sp>
        <p:nvSpPr>
          <p:cNvPr id="7" name="Slide Number Placeholder 6"/>
          <p:cNvSpPr>
            <a:spLocks noGrp="1"/>
          </p:cNvSpPr>
          <p:nvPr>
            <p:ph type="sldNum" sz="quarter" idx="5"/>
          </p:nvPr>
        </p:nvSpPr>
        <p:spPr>
          <a:xfrm>
            <a:off x="5623699" y="6456612"/>
            <a:ext cx="4302230" cy="339884"/>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6C00DB4-E585-43D3-9A29-E1C42556C769}" type="slidenum">
              <a:rPr lang="en-GB"/>
              <a:pPr>
                <a:defRPr/>
              </a:pPr>
              <a:t>‹#›</a:t>
            </a:fld>
            <a:endParaRPr lang="en-GB" dirty="0"/>
          </a:p>
        </p:txBody>
      </p:sp>
    </p:spTree>
    <p:extLst>
      <p:ext uri="{BB962C8B-B14F-4D97-AF65-F5344CB8AC3E}">
        <p14:creationId xmlns:p14="http://schemas.microsoft.com/office/powerpoint/2010/main" val="31023264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0FBC8F-7200-45DD-A4E3-40F9EE471788}" type="slidenum">
              <a:rPr lang="en-GB"/>
              <a:pPr fontAlgn="base">
                <a:spcBef>
                  <a:spcPct val="0"/>
                </a:spcBef>
                <a:spcAft>
                  <a:spcPct val="0"/>
                </a:spcAft>
              </a:pPr>
              <a:t>1</a:t>
            </a:fld>
            <a:endParaRPr lang="en-GB" dirty="0"/>
          </a:p>
        </p:txBody>
      </p:sp>
    </p:spTree>
    <p:extLst>
      <p:ext uri="{BB962C8B-B14F-4D97-AF65-F5344CB8AC3E}">
        <p14:creationId xmlns:p14="http://schemas.microsoft.com/office/powerpoint/2010/main" val="10339664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10</a:t>
            </a:fld>
            <a:endParaRPr lang="en-GB" dirty="0"/>
          </a:p>
        </p:txBody>
      </p:sp>
    </p:spTree>
    <p:extLst>
      <p:ext uri="{BB962C8B-B14F-4D97-AF65-F5344CB8AC3E}">
        <p14:creationId xmlns:p14="http://schemas.microsoft.com/office/powerpoint/2010/main" val="91755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11</a:t>
            </a:fld>
            <a:endParaRPr lang="en-GB" dirty="0"/>
          </a:p>
        </p:txBody>
      </p:sp>
    </p:spTree>
    <p:extLst>
      <p:ext uri="{BB962C8B-B14F-4D97-AF65-F5344CB8AC3E}">
        <p14:creationId xmlns:p14="http://schemas.microsoft.com/office/powerpoint/2010/main" val="33506702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12</a:t>
            </a:fld>
            <a:endParaRPr lang="en-GB" dirty="0"/>
          </a:p>
        </p:txBody>
      </p:sp>
    </p:spTree>
    <p:extLst>
      <p:ext uri="{BB962C8B-B14F-4D97-AF65-F5344CB8AC3E}">
        <p14:creationId xmlns:p14="http://schemas.microsoft.com/office/powerpoint/2010/main" val="13905466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13</a:t>
            </a:fld>
            <a:endParaRPr lang="en-GB" dirty="0"/>
          </a:p>
        </p:txBody>
      </p:sp>
    </p:spTree>
    <p:extLst>
      <p:ext uri="{BB962C8B-B14F-4D97-AF65-F5344CB8AC3E}">
        <p14:creationId xmlns:p14="http://schemas.microsoft.com/office/powerpoint/2010/main" val="2507412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14</a:t>
            </a:fld>
            <a:endParaRPr lang="en-GB" dirty="0"/>
          </a:p>
        </p:txBody>
      </p:sp>
    </p:spTree>
    <p:extLst>
      <p:ext uri="{BB962C8B-B14F-4D97-AF65-F5344CB8AC3E}">
        <p14:creationId xmlns:p14="http://schemas.microsoft.com/office/powerpoint/2010/main" val="3094119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15</a:t>
            </a:fld>
            <a:endParaRPr lang="en-GB" dirty="0"/>
          </a:p>
        </p:txBody>
      </p:sp>
    </p:spTree>
    <p:extLst>
      <p:ext uri="{BB962C8B-B14F-4D97-AF65-F5344CB8AC3E}">
        <p14:creationId xmlns:p14="http://schemas.microsoft.com/office/powerpoint/2010/main" val="3381270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16</a:t>
            </a:fld>
            <a:endParaRPr lang="en-GB" dirty="0"/>
          </a:p>
        </p:txBody>
      </p:sp>
    </p:spTree>
    <p:extLst>
      <p:ext uri="{BB962C8B-B14F-4D97-AF65-F5344CB8AC3E}">
        <p14:creationId xmlns:p14="http://schemas.microsoft.com/office/powerpoint/2010/main" val="12117906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17</a:t>
            </a:fld>
            <a:endParaRPr lang="en-GB" dirty="0"/>
          </a:p>
        </p:txBody>
      </p:sp>
    </p:spTree>
    <p:extLst>
      <p:ext uri="{BB962C8B-B14F-4D97-AF65-F5344CB8AC3E}">
        <p14:creationId xmlns:p14="http://schemas.microsoft.com/office/powerpoint/2010/main" val="41205124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18</a:t>
            </a:fld>
            <a:endParaRPr lang="en-GB" dirty="0"/>
          </a:p>
        </p:txBody>
      </p:sp>
    </p:spTree>
    <p:extLst>
      <p:ext uri="{BB962C8B-B14F-4D97-AF65-F5344CB8AC3E}">
        <p14:creationId xmlns:p14="http://schemas.microsoft.com/office/powerpoint/2010/main" val="37004679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19</a:t>
            </a:fld>
            <a:endParaRPr lang="en-GB" dirty="0"/>
          </a:p>
        </p:txBody>
      </p:sp>
    </p:spTree>
    <p:extLst>
      <p:ext uri="{BB962C8B-B14F-4D97-AF65-F5344CB8AC3E}">
        <p14:creationId xmlns:p14="http://schemas.microsoft.com/office/powerpoint/2010/main" val="28318944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a:t>
            </a:fld>
            <a:endParaRPr lang="en-GB" dirty="0"/>
          </a:p>
        </p:txBody>
      </p:sp>
    </p:spTree>
    <p:extLst>
      <p:ext uri="{BB962C8B-B14F-4D97-AF65-F5344CB8AC3E}">
        <p14:creationId xmlns:p14="http://schemas.microsoft.com/office/powerpoint/2010/main" val="28252729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20</a:t>
            </a:fld>
            <a:endParaRPr lang="en-GB" dirty="0"/>
          </a:p>
        </p:txBody>
      </p:sp>
    </p:spTree>
    <p:extLst>
      <p:ext uri="{BB962C8B-B14F-4D97-AF65-F5344CB8AC3E}">
        <p14:creationId xmlns:p14="http://schemas.microsoft.com/office/powerpoint/2010/main" val="20261394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21</a:t>
            </a:fld>
            <a:endParaRPr lang="en-GB" dirty="0"/>
          </a:p>
        </p:txBody>
      </p:sp>
    </p:spTree>
    <p:extLst>
      <p:ext uri="{BB962C8B-B14F-4D97-AF65-F5344CB8AC3E}">
        <p14:creationId xmlns:p14="http://schemas.microsoft.com/office/powerpoint/2010/main" val="2555262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22</a:t>
            </a:fld>
            <a:endParaRPr lang="en-GB" dirty="0"/>
          </a:p>
        </p:txBody>
      </p:sp>
    </p:spTree>
    <p:extLst>
      <p:ext uri="{BB962C8B-B14F-4D97-AF65-F5344CB8AC3E}">
        <p14:creationId xmlns:p14="http://schemas.microsoft.com/office/powerpoint/2010/main" val="33249277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23</a:t>
            </a:fld>
            <a:endParaRPr lang="en-GB" dirty="0"/>
          </a:p>
        </p:txBody>
      </p:sp>
    </p:spTree>
    <p:extLst>
      <p:ext uri="{BB962C8B-B14F-4D97-AF65-F5344CB8AC3E}">
        <p14:creationId xmlns:p14="http://schemas.microsoft.com/office/powerpoint/2010/main" val="506596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24</a:t>
            </a:fld>
            <a:endParaRPr lang="en-GB" dirty="0"/>
          </a:p>
        </p:txBody>
      </p:sp>
    </p:spTree>
    <p:extLst>
      <p:ext uri="{BB962C8B-B14F-4D97-AF65-F5344CB8AC3E}">
        <p14:creationId xmlns:p14="http://schemas.microsoft.com/office/powerpoint/2010/main" val="2850206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25</a:t>
            </a:fld>
            <a:endParaRPr lang="en-GB" dirty="0"/>
          </a:p>
        </p:txBody>
      </p:sp>
    </p:spTree>
    <p:extLst>
      <p:ext uri="{BB962C8B-B14F-4D97-AF65-F5344CB8AC3E}">
        <p14:creationId xmlns:p14="http://schemas.microsoft.com/office/powerpoint/2010/main" val="16453608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26</a:t>
            </a:fld>
            <a:endParaRPr lang="en-GB" dirty="0"/>
          </a:p>
        </p:txBody>
      </p:sp>
    </p:spTree>
    <p:extLst>
      <p:ext uri="{BB962C8B-B14F-4D97-AF65-F5344CB8AC3E}">
        <p14:creationId xmlns:p14="http://schemas.microsoft.com/office/powerpoint/2010/main" val="2653120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3</a:t>
            </a:fld>
            <a:endParaRPr lang="en-GB" dirty="0"/>
          </a:p>
        </p:txBody>
      </p:sp>
    </p:spTree>
    <p:extLst>
      <p:ext uri="{BB962C8B-B14F-4D97-AF65-F5344CB8AC3E}">
        <p14:creationId xmlns:p14="http://schemas.microsoft.com/office/powerpoint/2010/main" val="250843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4</a:t>
            </a:fld>
            <a:endParaRPr lang="en-GB" dirty="0"/>
          </a:p>
        </p:txBody>
      </p:sp>
    </p:spTree>
    <p:extLst>
      <p:ext uri="{BB962C8B-B14F-4D97-AF65-F5344CB8AC3E}">
        <p14:creationId xmlns:p14="http://schemas.microsoft.com/office/powerpoint/2010/main" val="2293504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5</a:t>
            </a:fld>
            <a:endParaRPr lang="en-GB" dirty="0"/>
          </a:p>
        </p:txBody>
      </p:sp>
    </p:spTree>
    <p:extLst>
      <p:ext uri="{BB962C8B-B14F-4D97-AF65-F5344CB8AC3E}">
        <p14:creationId xmlns:p14="http://schemas.microsoft.com/office/powerpoint/2010/main" val="3108798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6</a:t>
            </a:fld>
            <a:endParaRPr lang="en-GB" dirty="0"/>
          </a:p>
        </p:txBody>
      </p:sp>
    </p:spTree>
    <p:extLst>
      <p:ext uri="{BB962C8B-B14F-4D97-AF65-F5344CB8AC3E}">
        <p14:creationId xmlns:p14="http://schemas.microsoft.com/office/powerpoint/2010/main" val="1281862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7</a:t>
            </a:fld>
            <a:endParaRPr lang="en-GB" dirty="0"/>
          </a:p>
        </p:txBody>
      </p:sp>
    </p:spTree>
    <p:extLst>
      <p:ext uri="{BB962C8B-B14F-4D97-AF65-F5344CB8AC3E}">
        <p14:creationId xmlns:p14="http://schemas.microsoft.com/office/powerpoint/2010/main" val="42072919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8</a:t>
            </a:fld>
            <a:endParaRPr lang="en-GB" dirty="0"/>
          </a:p>
        </p:txBody>
      </p:sp>
    </p:spTree>
    <p:extLst>
      <p:ext uri="{BB962C8B-B14F-4D97-AF65-F5344CB8AC3E}">
        <p14:creationId xmlns:p14="http://schemas.microsoft.com/office/powerpoint/2010/main" val="23657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dirty="0"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549850C-5779-4847-863F-3961D95C13CC}" type="slidenum">
              <a:rPr lang="en-GB"/>
              <a:pPr fontAlgn="base">
                <a:spcBef>
                  <a:spcPct val="0"/>
                </a:spcBef>
                <a:spcAft>
                  <a:spcPct val="0"/>
                </a:spcAft>
              </a:pPr>
              <a:t>9</a:t>
            </a:fld>
            <a:endParaRPr lang="en-GB" dirty="0"/>
          </a:p>
        </p:txBody>
      </p:sp>
    </p:spTree>
    <p:extLst>
      <p:ext uri="{BB962C8B-B14F-4D97-AF65-F5344CB8AC3E}">
        <p14:creationId xmlns:p14="http://schemas.microsoft.com/office/powerpoint/2010/main" val="8517609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25.xml"/><Relationship Id="rId2"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 Target="../slides/slide20.xml"/><Relationship Id="rId5" Type="http://schemas.openxmlformats.org/officeDocument/2006/relationships/image" Target="../media/image2.jpeg"/><Relationship Id="rId4" Type="http://schemas.openxmlformats.org/officeDocument/2006/relationships/slide" Target="../slides/slide15.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LO1 1-7">
    <p:spTree>
      <p:nvGrpSpPr>
        <p:cNvPr id="1" name=""/>
        <p:cNvGrpSpPr/>
        <p:nvPr/>
      </p:nvGrpSpPr>
      <p:grpSpPr>
        <a:xfrm>
          <a:off x="0" y="0"/>
          <a:ext cx="0" cy="0"/>
          <a:chOff x="0" y="0"/>
          <a:chExt cx="0" cy="0"/>
        </a:xfrm>
      </p:grpSpPr>
      <p:sp>
        <p:nvSpPr>
          <p:cNvPr id="6" name="Title 5"/>
          <p:cNvSpPr>
            <a:spLocks noGrp="1"/>
          </p:cNvSpPr>
          <p:nvPr>
            <p:ph type="title"/>
          </p:nvPr>
        </p:nvSpPr>
        <p:spPr>
          <a:xfrm>
            <a:off x="35495" y="44624"/>
            <a:ext cx="7736961" cy="615053"/>
          </a:xfrm>
        </p:spPr>
        <p:txBody>
          <a:bodyPr rtlCol="0"/>
          <a:lstStyle>
            <a:lvl1pPr>
              <a:defRPr>
                <a:latin typeface="Calibri" pitchFamily="34" charset="0"/>
                <a:cs typeface="Calibri" pitchFamily="34" charset="0"/>
              </a:defRPr>
            </a:lvl1pPr>
            <a:extLst/>
          </a:lstStyle>
          <a:p>
            <a:r>
              <a:rPr kumimoji="0" lang="en-US" dirty="0" smtClean="0"/>
              <a:t>Click to edit Master title style</a:t>
            </a:r>
            <a:endParaRPr kumimoji="0" lang="en-US" dirty="0"/>
          </a:p>
        </p:txBody>
      </p:sp>
      <p:sp>
        <p:nvSpPr>
          <p:cNvPr id="4" name="Round Same Side Corner Rectangle 3">
            <a:hlinkClick r:id="rId2" action="ppaction://hlinksldjump"/>
          </p:cNvPr>
          <p:cNvSpPr/>
          <p:nvPr/>
        </p:nvSpPr>
        <p:spPr>
          <a:xfrm>
            <a:off x="1144741" y="659677"/>
            <a:ext cx="141103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5.1 - Stakeholders</a:t>
            </a:r>
            <a:endParaRPr lang="en-GB" sz="1200" b="1" dirty="0">
              <a:latin typeface="Arial" panose="020B0604020202020204" pitchFamily="34" charset="0"/>
              <a:cs typeface="Arial" panose="020B0604020202020204" pitchFamily="34" charset="0"/>
            </a:endParaRPr>
          </a:p>
        </p:txBody>
      </p:sp>
      <p:sp>
        <p:nvSpPr>
          <p:cNvPr id="5" name="Round Same Side Corner Rectangle 4">
            <a:hlinkClick r:id="rId3" action="ppaction://hlinksldjump"/>
          </p:cNvPr>
          <p:cNvSpPr/>
          <p:nvPr/>
        </p:nvSpPr>
        <p:spPr>
          <a:xfrm>
            <a:off x="202158" y="659677"/>
            <a:ext cx="881733" cy="357190"/>
          </a:xfrm>
          <a:prstGeom prst="round2SameRect">
            <a:avLst/>
          </a:prstGeom>
          <a:effectLst/>
        </p:spPr>
        <p:style>
          <a:lnRef idx="0">
            <a:schemeClr val="accent1"/>
          </a:lnRef>
          <a:fillRef idx="3">
            <a:schemeClr val="accent1"/>
          </a:fillRef>
          <a:effectRef idx="3">
            <a:schemeClr val="accent1"/>
          </a:effectRef>
          <a:fontRef idx="minor">
            <a:schemeClr val="lt1"/>
          </a:fontRef>
        </p:style>
        <p:txBody>
          <a:bodyPr lIns="45720" rIns="45720" rtlCol="0" anchor="ctr"/>
          <a:lstStyle/>
          <a:p>
            <a:pPr algn="ctr"/>
            <a:r>
              <a:rPr lang="en-GB" sz="1200" b="1" dirty="0" smtClean="0">
                <a:latin typeface="Arial" panose="020B0604020202020204" pitchFamily="34" charset="0"/>
                <a:cs typeface="Arial" panose="020B0604020202020204" pitchFamily="34" charset="0"/>
              </a:rPr>
              <a:t>Questions</a:t>
            </a:r>
            <a:endParaRPr lang="en-GB" sz="1200" b="1" dirty="0">
              <a:latin typeface="Arial" panose="020B0604020202020204" pitchFamily="34" charset="0"/>
              <a:cs typeface="Arial" panose="020B0604020202020204" pitchFamily="34" charset="0"/>
            </a:endParaRPr>
          </a:p>
        </p:txBody>
      </p:sp>
      <p:sp>
        <p:nvSpPr>
          <p:cNvPr id="7" name="Round Same Side Corner Rectangle 6">
            <a:hlinkClick r:id="rId4" action="ppaction://hlinksldjump"/>
          </p:cNvPr>
          <p:cNvSpPr/>
          <p:nvPr/>
        </p:nvSpPr>
        <p:spPr>
          <a:xfrm>
            <a:off x="2627784" y="659677"/>
            <a:ext cx="2304256"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5.2 – Business and Community</a:t>
            </a:r>
            <a:endParaRPr lang="en-GB" sz="1200" b="1" dirty="0">
              <a:latin typeface="Arial" panose="020B0604020202020204" pitchFamily="34" charset="0"/>
              <a:cs typeface="Arial" panose="020B0604020202020204" pitchFamily="34" charset="0"/>
            </a:endParaRPr>
          </a:p>
        </p:txBody>
      </p:sp>
      <p:pic>
        <p:nvPicPr>
          <p:cNvPr id="22" name="Picture 21" descr="111004 logo tbs rehab slogan and  hi def.jpg"/>
          <p:cNvPicPr/>
          <p:nvPr userDrawn="1"/>
        </p:nvPicPr>
        <p:blipFill>
          <a:blip r:embed="rId5" cstate="screen">
            <a:extLst>
              <a:ext uri="{28A0092B-C50C-407E-A947-70E740481C1C}">
                <a14:useLocalDpi xmlns:a14="http://schemas.microsoft.com/office/drawing/2010/main"/>
              </a:ext>
            </a:extLst>
          </a:blip>
          <a:stretch>
            <a:fillRect/>
          </a:stretch>
        </p:blipFill>
        <p:spPr>
          <a:xfrm>
            <a:off x="7772457" y="44624"/>
            <a:ext cx="1336047" cy="972243"/>
          </a:xfrm>
          <a:prstGeom prst="rect">
            <a:avLst/>
          </a:prstGeom>
        </p:spPr>
      </p:pic>
      <p:sp>
        <p:nvSpPr>
          <p:cNvPr id="8" name="Round Same Side Corner Rectangle 7">
            <a:hlinkClick r:id="rId6" action="ppaction://hlinksldjump"/>
          </p:cNvPr>
          <p:cNvSpPr/>
          <p:nvPr userDrawn="1"/>
        </p:nvSpPr>
        <p:spPr>
          <a:xfrm>
            <a:off x="5004048" y="659677"/>
            <a:ext cx="1728192" cy="357190"/>
          </a:xfrm>
          <a:prstGeom prst="round2SameRect">
            <a:avLst/>
          </a:prstGeom>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5.3 – Online Retailing</a:t>
            </a:r>
            <a:endParaRPr lang="en-GB" sz="1200" b="1" dirty="0">
              <a:latin typeface="Arial" panose="020B0604020202020204" pitchFamily="34" charset="0"/>
              <a:cs typeface="Arial" panose="020B0604020202020204" pitchFamily="34" charset="0"/>
            </a:endParaRPr>
          </a:p>
        </p:txBody>
      </p:sp>
      <p:sp>
        <p:nvSpPr>
          <p:cNvPr id="15" name="Content Placeholder 1"/>
          <p:cNvSpPr txBox="1">
            <a:spLocks/>
          </p:cNvSpPr>
          <p:nvPr/>
        </p:nvSpPr>
        <p:spPr>
          <a:xfrm>
            <a:off x="177105" y="1016867"/>
            <a:ext cx="8787383" cy="5724501"/>
          </a:xfrm>
          <a:prstGeom prst="rect">
            <a:avLst/>
          </a:prstGeom>
          <a:solidFill>
            <a:schemeClr val="bg1"/>
          </a:solidFill>
          <a:ln w="38100">
            <a:solidFill>
              <a:schemeClr val="accent3"/>
            </a:solidFill>
          </a:ln>
          <a:effectLst>
            <a:outerShdw blurRad="50800" dist="38100" dir="2700000" algn="tl" rotWithShape="0">
              <a:prstClr val="black">
                <a:alpha val="40000"/>
              </a:prstClr>
            </a:outerShdw>
          </a:effectLst>
        </p:spPr>
        <p:txBody>
          <a:bodyPr vert="horz">
            <a:noAutofit/>
          </a:bodyPr>
          <a:lstStyle/>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endPar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endParaRPr>
          </a:p>
          <a:p>
            <a:pPr marL="109728" marR="0" lvl="0" indent="0" algn="l" defTabSz="914400" rtl="0" eaLnBrk="1" fontAlgn="auto" latinLnBrk="0" hangingPunct="1">
              <a:lnSpc>
                <a:spcPct val="100000"/>
              </a:lnSpc>
              <a:spcBef>
                <a:spcPts val="600"/>
              </a:spcBef>
              <a:spcAft>
                <a:spcPts val="600"/>
              </a:spcAft>
              <a:buClr>
                <a:schemeClr val="accent1"/>
              </a:buClr>
              <a:buSzPct val="68000"/>
              <a:buFont typeface="Wingdings 3"/>
              <a:buNone/>
              <a:tabLst/>
              <a:defRPr/>
            </a:pP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t/>
            </a:r>
            <a:br>
              <a:rPr kumimoji="0" lang="en-GB" sz="1600" b="0" i="0" u="none" strike="noStrike" kern="1200" cap="none" spc="0" normalizeH="0" baseline="0" noProof="0" dirty="0" smtClean="0">
                <a:ln>
                  <a:noFill/>
                </a:ln>
                <a:solidFill>
                  <a:schemeClr val="tx1"/>
                </a:solidFill>
                <a:effectLst/>
                <a:uLnTx/>
                <a:uFillTx/>
                <a:latin typeface="Calibri" pitchFamily="34" charset="0"/>
                <a:ea typeface="+mn-ea"/>
                <a:cs typeface="Calibri" pitchFamily="34" charset="0"/>
              </a:rPr>
            </a:br>
            <a:endParaRPr kumimoji="0" lang="en-GB" sz="16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13648" y="5937012"/>
            <a:ext cx="3203848"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1" y="5924550"/>
            <a:ext cx="2339752"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949279"/>
            <a:ext cx="1913746" cy="922841"/>
          </a:xfrm>
          <a:prstGeom prst="rtTriangle">
            <a:avLst/>
          </a:prstGeom>
          <a:blipFill>
            <a:blip r:embed="rId4" cstate="print">
              <a:alphaModFix amt="50000"/>
              <a:extLst>
                <a:ext uri="{28A0092B-C50C-407E-A947-70E740481C1C}">
                  <a14:useLocalDpi xmlns:a14="http://schemas.microsoft.com/office/drawing/2010/main"/>
                </a:ext>
              </a:extLst>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a:stCxn id="14" idx="0"/>
            <a:endCxn id="14" idx="4"/>
          </p:cNvCxnSpPr>
          <p:nvPr/>
        </p:nvCxnSpPr>
        <p:spPr>
          <a:xfrm rot="16200000" flipH="1">
            <a:off x="489410" y="5453826"/>
            <a:ext cx="922841" cy="1913746"/>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4"/>
            <a:ext cx="8229600" cy="857256"/>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457200" y="1000108"/>
            <a:ext cx="8229600" cy="4929222"/>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7" r:id="rId1"/>
    <p:sldLayoutId id="2147483711" r:id="rId2"/>
  </p:sldLayoutIdLst>
  <p:timing>
    <p:tnLst>
      <p:par>
        <p:cTn id="1" dur="indefinite" restart="never" nodeType="tmRoot"/>
      </p:par>
    </p:tnLst>
  </p:timing>
  <p:txStyles>
    <p:titleStyle>
      <a:lvl1pPr algn="l" rtl="0" eaLnBrk="1" latinLnBrk="0" hangingPunct="1">
        <a:spcBef>
          <a:spcPct val="0"/>
        </a:spcBef>
        <a:buNone/>
        <a:defRPr kumimoji="0" sz="44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10.png"/><Relationship Id="rId7" Type="http://schemas.microsoft.com/office/2007/relationships/hdphoto" Target="../media/hdphoto1.wdp"/><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english.ahram.org.eg/NewsContent/3/12/190160/Business/Economy/Egypts-poorest-struggle-to-find-rice-amid-hoarding.aspx" TargetMode="External"/><Relationship Id="rId5" Type="http://schemas.openxmlformats.org/officeDocument/2006/relationships/image" Target="../media/image24.jpeg"/><Relationship Id="rId4" Type="http://schemas.openxmlformats.org/officeDocument/2006/relationships/image" Target="../media/image23.gif"/></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english.ahram.org.eg/NewsContent/3/12/190160/Business/Economy/Egypts-poorest-struggle-to-find-rice-amid-hoarding.aspx" TargetMode="External"/><Relationship Id="rId5" Type="http://schemas.openxmlformats.org/officeDocument/2006/relationships/image" Target="../media/image24.jpeg"/><Relationship Id="rId4" Type="http://schemas.openxmlformats.org/officeDocument/2006/relationships/image" Target="../media/image23.gi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oldestsweetshop.co.uk/"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hyperlink" Target="Resources/Chapter%2002/5%20-%20Exam%20Questions.docx"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Resources/Chapter%2002/5%20-%20Exam%20Questions.docx"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5466236"/>
            <a:ext cx="8928992" cy="771076"/>
          </a:xfrm>
        </p:spPr>
        <p:txBody>
          <a:bodyPr rtlCol="0">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spcAft>
                <a:spcPts val="400"/>
              </a:spcAft>
            </a:pPr>
            <a:r>
              <a:rPr lang="en-GB"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2 – </a:t>
            </a:r>
            <a:r>
              <a:rPr lang="en-IE"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Managing the Business</a:t>
            </a:r>
          </a:p>
          <a:p>
            <a:pPr>
              <a:spcAft>
                <a:spcPts val="400"/>
              </a:spcAft>
            </a:pPr>
            <a:r>
              <a:rPr lang="en-US" sz="32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Chapter 05 - Social Trends and the Marketing Mix</a:t>
            </a:r>
            <a:endParaRPr lang="en-GB" sz="48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Rectangle 9"/>
          <p:cNvSpPr/>
          <p:nvPr/>
        </p:nvSpPr>
        <p:spPr>
          <a:xfrm>
            <a:off x="179512" y="141600"/>
            <a:ext cx="8841953" cy="1708438"/>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GB"/>
          </a:p>
        </p:txBody>
      </p:sp>
      <p:sp>
        <p:nvSpPr>
          <p:cNvPr id="11" name="TextBox 10"/>
          <p:cNvSpPr txBox="1"/>
          <p:nvPr/>
        </p:nvSpPr>
        <p:spPr>
          <a:xfrm>
            <a:off x="2267744" y="188640"/>
            <a:ext cx="6696744" cy="1631216"/>
          </a:xfrm>
          <a:prstGeom prst="rect">
            <a:avLst/>
          </a:prstGeom>
          <a:noFill/>
        </p:spPr>
        <p:txBody>
          <a:bodyPr wrap="square" rtlCol="0">
            <a:spAutoFit/>
          </a:bodyPr>
          <a:lstStyle/>
          <a:p>
            <a:pPr algn="r"/>
            <a:r>
              <a:rPr lang="en-GB" sz="3200" b="1" dirty="0" smtClean="0">
                <a:solidFill>
                  <a:schemeClr val="tx1">
                    <a:lumMod val="50000"/>
                    <a:lumOff val="50000"/>
                  </a:schemeClr>
                </a:solidFill>
              </a:rPr>
              <a:t>AS Business </a:t>
            </a:r>
            <a:r>
              <a:rPr lang="en-GB" sz="3200" b="1" dirty="0" err="1" smtClean="0">
                <a:solidFill>
                  <a:schemeClr val="tx1">
                    <a:lumMod val="50000"/>
                    <a:lumOff val="50000"/>
                  </a:schemeClr>
                </a:solidFill>
              </a:rPr>
              <a:t>EdExcel</a:t>
            </a:r>
            <a:endParaRPr lang="en-GB" sz="3200" b="1" dirty="0" smtClean="0">
              <a:solidFill>
                <a:schemeClr val="tx1">
                  <a:lumMod val="50000"/>
                  <a:lumOff val="50000"/>
                </a:schemeClr>
              </a:solidFill>
            </a:endParaRPr>
          </a:p>
          <a:p>
            <a:pPr algn="r"/>
            <a:r>
              <a:rPr lang="en-GB" sz="3200" b="1" dirty="0" smtClean="0">
                <a:solidFill>
                  <a:schemeClr val="tx1">
                    <a:lumMod val="50000"/>
                    <a:lumOff val="50000"/>
                  </a:schemeClr>
                </a:solidFill>
              </a:rPr>
              <a:t>2018-20</a:t>
            </a:r>
            <a:endParaRPr lang="en-GB" sz="3600" b="1" dirty="0" smtClean="0">
              <a:solidFill>
                <a:schemeClr val="tx1">
                  <a:lumMod val="50000"/>
                  <a:lumOff val="50000"/>
                </a:schemeClr>
              </a:solidFill>
            </a:endParaRPr>
          </a:p>
          <a:p>
            <a:pPr algn="r"/>
            <a:r>
              <a:rPr lang="en-GB" sz="3600" b="1" dirty="0" smtClean="0">
                <a:solidFill>
                  <a:schemeClr val="tx1">
                    <a:lumMod val="50000"/>
                    <a:lumOff val="50000"/>
                  </a:schemeClr>
                </a:solidFill>
              </a:rPr>
              <a:t>Year 12</a:t>
            </a:r>
            <a:endParaRPr lang="en-GB" sz="3600" b="1" dirty="0">
              <a:solidFill>
                <a:schemeClr val="tx1">
                  <a:lumMod val="50000"/>
                  <a:lumOff val="50000"/>
                </a:schemeClr>
              </a:solidFill>
            </a:endParaRPr>
          </a:p>
        </p:txBody>
      </p:sp>
      <p:pic>
        <p:nvPicPr>
          <p:cNvPr id="12" name="Picture 2" descr="https://clbusiness.files.wordpress.com/2013/03/cropped-lightbulb_busines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51920" y="1921358"/>
            <a:ext cx="5160301" cy="325098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88641"/>
            <a:ext cx="1698446" cy="1631216"/>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2215991"/>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300" dirty="0"/>
              <a:t>A stakeholder can be any person or group of people who have an interest in a particular business. Owners and shareholders are stakeholders along with employees; so also are the local community, suppliers, customers and the government. This might not be so obvious when a firm starts up but is perhaps more apparent when a firm shuts down.</a:t>
            </a:r>
          </a:p>
        </p:txBody>
      </p:sp>
      <p:sp>
        <p:nvSpPr>
          <p:cNvPr id="6" name="Title 1"/>
          <p:cNvSpPr>
            <a:spLocks noGrp="1"/>
          </p:cNvSpPr>
          <p:nvPr>
            <p:ph type="title"/>
          </p:nvPr>
        </p:nvSpPr>
        <p:spPr>
          <a:xfrm>
            <a:off x="35496" y="72008"/>
            <a:ext cx="7704856" cy="548680"/>
          </a:xfrm>
        </p:spPr>
        <p:txBody>
          <a:bodyPr>
            <a:noAutofit/>
          </a:bodyPr>
          <a:lstStyle/>
          <a:p>
            <a:r>
              <a:rPr lang="en-GB" dirty="0" smtClean="0"/>
              <a:t>5.1 </a:t>
            </a:r>
            <a:r>
              <a:rPr lang="en-GB" dirty="0"/>
              <a:t>– </a:t>
            </a:r>
            <a:r>
              <a:rPr lang="en-GB" dirty="0" smtClean="0"/>
              <a:t>Stakeholders</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a:t>
            </a:r>
            <a:endParaRPr lang="en-GB" sz="1200" b="1" dirty="0">
              <a:latin typeface="Arial" panose="020B0604020202020204" pitchFamily="34" charset="0"/>
              <a:cs typeface="Arial" panose="020B0604020202020204" pitchFamily="34" charset="0"/>
            </a:endParaRPr>
          </a:p>
        </p:txBody>
      </p:sp>
      <p:sp>
        <p:nvSpPr>
          <p:cNvPr id="5" name="Text Box 144"/>
          <p:cNvSpPr txBox="1">
            <a:spLocks noChangeArrowheads="1"/>
          </p:cNvSpPr>
          <p:nvPr/>
        </p:nvSpPr>
        <p:spPr bwMode="auto">
          <a:xfrm>
            <a:off x="395537" y="3501008"/>
            <a:ext cx="8280920" cy="3015423"/>
          </a:xfrm>
          <a:prstGeom prst="rect">
            <a:avLst/>
          </a:prstGeom>
          <a:solidFill>
            <a:schemeClr val="accent6">
              <a:lumMod val="60000"/>
              <a:lumOff val="40000"/>
            </a:schemeClr>
          </a:solidFill>
          <a:ln w="57150">
            <a:solidFill>
              <a:srgbClr val="002060"/>
            </a:solidFill>
          </a:ln>
          <a:extLst/>
        </p:spPr>
        <p:txBody>
          <a:bodyPr rot="0" vert="horz" wrap="square" lIns="72000" tIns="72000" rIns="72000" bIns="72000" anchor="t" anchorCtr="0" upright="1">
            <a:spAutoFit/>
          </a:bodyPr>
          <a:lstStyle/>
          <a:p>
            <a:pPr>
              <a:spcAft>
                <a:spcPts val="330"/>
              </a:spcAft>
            </a:pPr>
            <a:r>
              <a:rPr lang="en-US" sz="2300" b="1" dirty="0">
                <a:latin typeface="Arial" panose="020B0604020202020204" pitchFamily="34" charset="0"/>
                <a:cs typeface="Arial" panose="020B0604020202020204" pitchFamily="34" charset="0"/>
              </a:rPr>
              <a:t>Stakeholders</a:t>
            </a:r>
            <a:r>
              <a:rPr lang="en-US" sz="2300" dirty="0">
                <a:latin typeface="Arial" panose="020B0604020202020204" pitchFamily="34" charset="0"/>
                <a:cs typeface="Arial" panose="020B0604020202020204" pitchFamily="34" charset="0"/>
              </a:rPr>
              <a:t> are all those individuals and groups that may be affected by the actions of the business concerned.</a:t>
            </a:r>
            <a:endParaRPr lang="en-GB" sz="2300" dirty="0">
              <a:latin typeface="Arial" panose="020B0604020202020204" pitchFamily="34" charset="0"/>
              <a:cs typeface="Arial" panose="020B0604020202020204" pitchFamily="34" charset="0"/>
            </a:endParaRPr>
          </a:p>
          <a:p>
            <a:pPr>
              <a:spcAft>
                <a:spcPts val="0"/>
              </a:spcAft>
            </a:pPr>
            <a:r>
              <a:rPr lang="en-US" sz="2300" b="1" dirty="0">
                <a:latin typeface="Arial" panose="020B0604020202020204" pitchFamily="34" charset="0"/>
                <a:cs typeface="Arial" panose="020B0604020202020204" pitchFamily="34" charset="0"/>
              </a:rPr>
              <a:t>Business responsibility</a:t>
            </a:r>
            <a:r>
              <a:rPr lang="en-US" sz="2300" dirty="0">
                <a:latin typeface="Arial" panose="020B0604020202020204" pitchFamily="34" charset="0"/>
                <a:cs typeface="Arial" panose="020B0604020202020204" pitchFamily="34" charset="0"/>
              </a:rPr>
              <a:t>, or </a:t>
            </a:r>
            <a:r>
              <a:rPr lang="en-US" sz="2300" b="1" dirty="0">
                <a:latin typeface="Arial" panose="020B0604020202020204" pitchFamily="34" charset="0"/>
                <a:cs typeface="Arial" panose="020B0604020202020204" pitchFamily="34" charset="0"/>
              </a:rPr>
              <a:t>ethical business</a:t>
            </a:r>
            <a:r>
              <a:rPr lang="en-US" sz="2300" dirty="0">
                <a:latin typeface="Arial" panose="020B0604020202020204" pitchFamily="34" charset="0"/>
                <a:cs typeface="Arial" panose="020B0604020202020204" pitchFamily="34" charset="0"/>
              </a:rPr>
              <a:t>, or </a:t>
            </a:r>
            <a:r>
              <a:rPr lang="en-US" sz="2300" b="1" dirty="0">
                <a:latin typeface="Arial" panose="020B0604020202020204" pitchFamily="34" charset="0"/>
                <a:cs typeface="Arial" panose="020B0604020202020204" pitchFamily="34" charset="0"/>
              </a:rPr>
              <a:t>corporate social responsibility</a:t>
            </a:r>
            <a:r>
              <a:rPr lang="en-US" sz="2300" dirty="0">
                <a:latin typeface="Arial" panose="020B0604020202020204" pitchFamily="34" charset="0"/>
                <a:cs typeface="Arial" panose="020B0604020202020204" pitchFamily="34" charset="0"/>
              </a:rPr>
              <a:t>, involves taking decisions in a way that respects all stakeholders' interests. Ethical business practices include sustainable sourcing of inputs, avoiding environmental degradation (e.g. by polluting), </a:t>
            </a:r>
            <a:r>
              <a:rPr lang="en-US" sz="2300" dirty="0" err="1">
                <a:latin typeface="Arial" panose="020B0604020202020204" pitchFamily="34" charset="0"/>
                <a:cs typeface="Arial" panose="020B0604020202020204" pitchFamily="34" charset="0"/>
              </a:rPr>
              <a:t>prioritising</a:t>
            </a:r>
            <a:r>
              <a:rPr lang="en-US" sz="2300" dirty="0">
                <a:latin typeface="Arial" panose="020B0604020202020204" pitchFamily="34" charset="0"/>
                <a:cs typeface="Arial" panose="020B0604020202020204" pitchFamily="34" charset="0"/>
              </a:rPr>
              <a:t> employee welfare and offering customers and suppliers a fair deal</a:t>
            </a:r>
            <a:r>
              <a:rPr lang="en-US" sz="2300" b="0" i="0" u="none" strike="noStrike" dirty="0">
                <a:solidFill>
                  <a:srgbClr val="000000"/>
                </a:solidFill>
                <a:effectLst/>
                <a:latin typeface="Arial" panose="020B0604020202020204" pitchFamily="34" charset="0"/>
                <a:ea typeface="Segoe UI" panose="020B0502040204020203" pitchFamily="34" charset="0"/>
                <a:cs typeface="Arial" panose="020B0604020202020204" pitchFamily="34" charset="0"/>
              </a:rPr>
              <a:t>.</a:t>
            </a:r>
            <a:endParaRPr lang="en-GB" sz="23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p:txBody>
      </p:sp>
    </p:spTree>
    <p:extLst>
      <p:ext uri="{BB962C8B-B14F-4D97-AF65-F5344CB8AC3E}">
        <p14:creationId xmlns:p14="http://schemas.microsoft.com/office/powerpoint/2010/main" val="1206504349"/>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586145"/>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2100" dirty="0" smtClean="0"/>
              <a:t>Many businesses recognise that stakeholders' views should be taken into account. But not all do! Some say that the primary objective for any business is to make a profit for the owners or shareholders. Of course, they will say, the business must act within the law of the country where it is doing business. Many would claim that making a profit ultimately benefits all stakeholders.</a:t>
            </a:r>
          </a:p>
          <a:p>
            <a:pPr marL="355600" indent="-355600">
              <a:buClr>
                <a:schemeClr val="accent6">
                  <a:lumMod val="50000"/>
                </a:schemeClr>
              </a:buClr>
              <a:buFont typeface="Wingdings 3" panose="05040102010807070707" pitchFamily="18" charset="2"/>
              <a:buChar char=""/>
            </a:pPr>
            <a:r>
              <a:rPr lang="en-US" sz="2100" dirty="0" smtClean="0"/>
              <a:t>In the past, many businesses created a great deal of pollution which they did not attempt to clean up. Mining companies particularly had a very destructive</a:t>
            </a:r>
            <a:br>
              <a:rPr lang="en-US" sz="2100" dirty="0" smtClean="0"/>
            </a:br>
            <a:r>
              <a:rPr lang="en-US" sz="2100" dirty="0" smtClean="0"/>
              <a:t>effect on their local environments. </a:t>
            </a:r>
            <a:br>
              <a:rPr lang="en-US" sz="2100" dirty="0" smtClean="0"/>
            </a:br>
            <a:r>
              <a:rPr lang="en-US" sz="2100" dirty="0" smtClean="0"/>
              <a:t>Many people lived and worked in </a:t>
            </a:r>
            <a:br>
              <a:rPr lang="en-US" sz="2100" dirty="0" smtClean="0"/>
            </a:br>
            <a:r>
              <a:rPr lang="en-US" sz="2100" dirty="0" smtClean="0"/>
              <a:t>unhealthy conditions for very low </a:t>
            </a:r>
            <a:br>
              <a:rPr lang="en-US" sz="2100" dirty="0" smtClean="0"/>
            </a:br>
            <a:r>
              <a:rPr lang="en-US" sz="2100" dirty="0" smtClean="0"/>
              <a:t>pay. Stricter laws and regulations </a:t>
            </a:r>
            <a:br>
              <a:rPr lang="en-US" sz="2100" dirty="0" smtClean="0"/>
            </a:br>
            <a:r>
              <a:rPr lang="en-US" sz="2100" dirty="0" smtClean="0"/>
              <a:t>have now improved the situation </a:t>
            </a:r>
            <a:br>
              <a:rPr lang="en-US" sz="2100" dirty="0" smtClean="0"/>
            </a:br>
            <a:r>
              <a:rPr lang="en-US" sz="2100" dirty="0" smtClean="0"/>
              <a:t>greatly in developed countries </a:t>
            </a:r>
            <a:br>
              <a:rPr lang="en-US" sz="2100" dirty="0" smtClean="0"/>
            </a:br>
            <a:r>
              <a:rPr lang="en-US" sz="2100" dirty="0" smtClean="0"/>
              <a:t>but low income countries lag far </a:t>
            </a:r>
            <a:br>
              <a:rPr lang="en-US" sz="2100" dirty="0" smtClean="0"/>
            </a:br>
            <a:r>
              <a:rPr lang="en-US" sz="2100" dirty="0" smtClean="0"/>
              <a:t>behind.</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dirty="0" smtClean="0"/>
              <a:t>5.1 </a:t>
            </a:r>
            <a:r>
              <a:rPr lang="en-GB" dirty="0"/>
              <a:t>– </a:t>
            </a:r>
            <a:r>
              <a:rPr lang="en-GB" dirty="0" smtClean="0"/>
              <a:t>Stakeholders</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a:t>
            </a:r>
            <a:endParaRPr lang="en-GB" sz="1200" b="1" dirty="0">
              <a:latin typeface="Arial" panose="020B0604020202020204" pitchFamily="34" charset="0"/>
              <a:cs typeface="Arial" panose="020B0604020202020204" pitchFamily="34" charset="0"/>
            </a:endParaRPr>
          </a:p>
        </p:txBody>
      </p:sp>
      <p:pic>
        <p:nvPicPr>
          <p:cNvPr id="66562" name="Picture 2" descr="Image result for stakeholder grou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6147" y="3861048"/>
            <a:ext cx="3984326" cy="2736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235236"/>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383012"/>
          </a:xfrm>
          <a:prstGeom prst="rect">
            <a:avLst/>
          </a:prstGeom>
        </p:spPr>
        <p:txBody>
          <a:bodyPr wrap="square">
            <a:spAutoFit/>
          </a:bodyPr>
          <a:lstStyle/>
          <a:p>
            <a:pPr marL="355600" indent="-355600">
              <a:buClr>
                <a:schemeClr val="accent6">
                  <a:lumMod val="50000"/>
                </a:schemeClr>
              </a:buClr>
              <a:buFont typeface="Wingdings 3" panose="05040102010807070707" pitchFamily="18" charset="2"/>
              <a:buChar char=""/>
            </a:pPr>
            <a:r>
              <a:rPr lang="en-US" sz="1910" dirty="0"/>
              <a:t>Some people have always been disturbed by this but nowadays most people expect higher standards. Many businesses have responded by trying to establish a reputation for ethical trading. Some businesses do actually make changes to the way they produce, market and distribute their products. McDonald's say that since 2007, 80% of all packaging used by them in the UK was made from renewable resources. But do they mean recycled paper or wood from sustainable forests? And did this actually reduce the environmental impact of the packaging?</a:t>
            </a:r>
          </a:p>
          <a:p>
            <a:pPr marL="355600" indent="-355600">
              <a:buClr>
                <a:schemeClr val="accent6">
                  <a:lumMod val="50000"/>
                </a:schemeClr>
              </a:buClr>
              <a:buFont typeface="Wingdings 3" panose="05040102010807070707" pitchFamily="18" charset="2"/>
              <a:buChar char=""/>
            </a:pPr>
            <a:r>
              <a:rPr lang="en-US" sz="1910" dirty="0"/>
              <a:t>When reputations are at stake, all </a:t>
            </a:r>
            <a:r>
              <a:rPr lang="en-US" sz="1910" dirty="0" smtClean="0"/>
              <a:t>businesses </a:t>
            </a:r>
            <a:r>
              <a:rPr lang="en-US" sz="1910" dirty="0"/>
              <a:t>look again at their </a:t>
            </a:r>
            <a:r>
              <a:rPr lang="en-US" sz="1910" dirty="0" smtClean="0"/>
              <a:t>marketing </a:t>
            </a:r>
            <a:r>
              <a:rPr lang="en-US" sz="1910" dirty="0"/>
              <a:t>mix. Some have found </a:t>
            </a:r>
            <a:r>
              <a:rPr lang="en-US" sz="1910" dirty="0" smtClean="0"/>
              <a:t>that </a:t>
            </a:r>
            <a:r>
              <a:rPr lang="en-US" sz="1910" dirty="0"/>
              <a:t>using </a:t>
            </a:r>
            <a:r>
              <a:rPr lang="en-US" sz="1910" dirty="0" smtClean="0"/>
              <a:t>sustainably </a:t>
            </a:r>
            <a:r>
              <a:rPr lang="en-US" sz="1910" dirty="0"/>
              <a:t>produced </a:t>
            </a:r>
            <a:r>
              <a:rPr lang="en-US" sz="1910" dirty="0" smtClean="0"/>
              <a:t>inputs </a:t>
            </a:r>
            <a:r>
              <a:rPr lang="en-US" sz="1910" dirty="0"/>
              <a:t>is </a:t>
            </a:r>
            <a:r>
              <a:rPr lang="en-US" sz="1910" dirty="0" smtClean="0"/>
              <a:t>cheaper </a:t>
            </a:r>
            <a:br>
              <a:rPr lang="en-US" sz="1910" dirty="0" smtClean="0"/>
            </a:br>
            <a:r>
              <a:rPr lang="en-US" sz="1910" dirty="0" smtClean="0"/>
              <a:t>in </a:t>
            </a:r>
            <a:r>
              <a:rPr lang="en-US" sz="1910" dirty="0"/>
              <a:t>the long run</a:t>
            </a:r>
            <a:r>
              <a:rPr lang="en-US" sz="1910" dirty="0" smtClean="0"/>
              <a:t>.</a:t>
            </a:r>
          </a:p>
          <a:p>
            <a:pPr marL="355600" indent="-355600">
              <a:buClr>
                <a:schemeClr val="accent6">
                  <a:lumMod val="50000"/>
                </a:schemeClr>
              </a:buClr>
              <a:buFont typeface="Wingdings 3" panose="05040102010807070707" pitchFamily="18" charset="2"/>
              <a:buChar char=""/>
            </a:pPr>
            <a:r>
              <a:rPr lang="en-US" sz="1910" dirty="0" smtClean="0"/>
              <a:t>Many </a:t>
            </a:r>
            <a:r>
              <a:rPr lang="en-US" sz="1910" dirty="0"/>
              <a:t>have found that they can </a:t>
            </a:r>
            <a:r>
              <a:rPr lang="en-US" sz="1910" dirty="0" smtClean="0"/>
              <a:t>reduce </a:t>
            </a:r>
            <a:br>
              <a:rPr lang="en-US" sz="1910" dirty="0" smtClean="0"/>
            </a:br>
            <a:r>
              <a:rPr lang="en-US" sz="1910" dirty="0" smtClean="0"/>
              <a:t>their </a:t>
            </a:r>
            <a:r>
              <a:rPr lang="en-US" sz="1910" dirty="0"/>
              <a:t>energy costs by </a:t>
            </a:r>
            <a:r>
              <a:rPr lang="en-US" sz="1910" dirty="0" smtClean="0"/>
              <a:t>looking </a:t>
            </a:r>
            <a:r>
              <a:rPr lang="en-US" sz="1910" dirty="0"/>
              <a:t>for ways </a:t>
            </a:r>
            <a:r>
              <a:rPr lang="en-US" sz="1910" dirty="0" smtClean="0"/>
              <a:t/>
            </a:r>
            <a:br>
              <a:rPr lang="en-US" sz="1910" dirty="0" smtClean="0"/>
            </a:br>
            <a:r>
              <a:rPr lang="en-US" sz="1910" dirty="0" smtClean="0"/>
              <a:t>to </a:t>
            </a:r>
            <a:r>
              <a:rPr lang="en-US" sz="1910" dirty="0"/>
              <a:t>use less. </a:t>
            </a:r>
          </a:p>
          <a:p>
            <a:pPr marL="355600" indent="-355600">
              <a:buClr>
                <a:schemeClr val="accent6">
                  <a:lumMod val="50000"/>
                </a:schemeClr>
              </a:buClr>
              <a:buFont typeface="Wingdings 3" panose="05040102010807070707" pitchFamily="18" charset="2"/>
              <a:buChar char=""/>
            </a:pPr>
            <a:r>
              <a:rPr lang="en-US" sz="1910" dirty="0" err="1" smtClean="0"/>
              <a:t>Publicising</a:t>
            </a:r>
            <a:r>
              <a:rPr lang="en-US" sz="1910" dirty="0" smtClean="0"/>
              <a:t> </a:t>
            </a:r>
            <a:r>
              <a:rPr lang="en-US" sz="1910" dirty="0"/>
              <a:t>these changes can be </a:t>
            </a:r>
            <a:r>
              <a:rPr lang="en-US" sz="1910" dirty="0" smtClean="0"/>
              <a:t>used </a:t>
            </a:r>
            <a:br>
              <a:rPr lang="en-US" sz="1910" dirty="0" smtClean="0"/>
            </a:br>
            <a:r>
              <a:rPr lang="en-US" sz="1910" dirty="0" smtClean="0"/>
              <a:t>to </a:t>
            </a:r>
            <a:r>
              <a:rPr lang="en-US" sz="1910" dirty="0"/>
              <a:t>help promote the </a:t>
            </a:r>
            <a:r>
              <a:rPr lang="en-US" sz="1910" dirty="0" smtClean="0"/>
              <a:t>company's </a:t>
            </a:r>
            <a:br>
              <a:rPr lang="en-US" sz="1910" dirty="0" smtClean="0"/>
            </a:br>
            <a:r>
              <a:rPr lang="en-US" sz="1910" dirty="0" smtClean="0"/>
              <a:t>products </a:t>
            </a:r>
            <a:r>
              <a:rPr lang="en-US" sz="1910" dirty="0"/>
              <a:t>as </a:t>
            </a:r>
            <a:r>
              <a:rPr lang="en-US" sz="1910" dirty="0" smtClean="0"/>
              <a:t>environmentally </a:t>
            </a:r>
            <a:r>
              <a:rPr lang="en-US" sz="1910" dirty="0"/>
              <a:t>friendly. </a:t>
            </a:r>
            <a:r>
              <a:rPr lang="en-US" sz="1910" dirty="0" smtClean="0"/>
              <a:t/>
            </a:r>
            <a:br>
              <a:rPr lang="en-US" sz="1910" dirty="0" smtClean="0"/>
            </a:br>
            <a:r>
              <a:rPr lang="en-US" sz="1910" dirty="0" smtClean="0"/>
              <a:t>Nike </a:t>
            </a:r>
            <a:r>
              <a:rPr lang="en-US" sz="1910" dirty="0"/>
              <a:t>tried this, with only partial </a:t>
            </a:r>
            <a:r>
              <a:rPr lang="en-US" sz="1910" dirty="0" smtClean="0"/>
              <a:t>success</a:t>
            </a:r>
            <a:r>
              <a:rPr lang="en-US" sz="1910" dirty="0"/>
              <a:t>.</a:t>
            </a:r>
          </a:p>
        </p:txBody>
      </p:sp>
      <p:sp>
        <p:nvSpPr>
          <p:cNvPr id="6" name="Title 1"/>
          <p:cNvSpPr>
            <a:spLocks noGrp="1"/>
          </p:cNvSpPr>
          <p:nvPr>
            <p:ph type="title"/>
          </p:nvPr>
        </p:nvSpPr>
        <p:spPr>
          <a:xfrm>
            <a:off x="35496" y="72008"/>
            <a:ext cx="7704856" cy="548680"/>
          </a:xfrm>
        </p:spPr>
        <p:txBody>
          <a:bodyPr>
            <a:noAutofit/>
          </a:bodyPr>
          <a:lstStyle/>
          <a:p>
            <a:r>
              <a:rPr lang="en-GB" dirty="0" smtClean="0"/>
              <a:t>5.1 </a:t>
            </a:r>
            <a:r>
              <a:rPr lang="en-GB" dirty="0"/>
              <a:t>– </a:t>
            </a:r>
            <a:r>
              <a:rPr lang="en-GB" dirty="0" smtClean="0"/>
              <a:t>Stakeholders</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a:t>
            </a:r>
            <a:endParaRPr lang="en-GB" sz="1200" b="1" dirty="0">
              <a:latin typeface="Arial" panose="020B0604020202020204" pitchFamily="34" charset="0"/>
              <a:cs typeface="Arial" panose="020B0604020202020204" pitchFamily="34" charset="0"/>
            </a:endParaRPr>
          </a:p>
        </p:txBody>
      </p:sp>
      <p:pic>
        <p:nvPicPr>
          <p:cNvPr id="66562" name="Picture 2" descr="Image result for stakeholder group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1" y="4149080"/>
            <a:ext cx="3600401" cy="24726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286247"/>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438412"/>
          </a:xfrm>
          <a:prstGeom prst="rect">
            <a:avLst/>
          </a:prstGeom>
        </p:spPr>
        <p:txBody>
          <a:bodyPr wrap="square">
            <a:spAutoFit/>
          </a:bodyPr>
          <a:lstStyle/>
          <a:p>
            <a:pPr>
              <a:buClr>
                <a:schemeClr val="accent6">
                  <a:lumMod val="50000"/>
                </a:schemeClr>
              </a:buClr>
            </a:pPr>
            <a:r>
              <a:rPr lang="en-US" sz="1940" b="1" dirty="0">
                <a:solidFill>
                  <a:srgbClr val="002060"/>
                </a:solidFill>
              </a:rPr>
              <a:t>Nike</a:t>
            </a:r>
          </a:p>
          <a:p>
            <a:pPr marL="355600" indent="-355600">
              <a:buClr>
                <a:schemeClr val="accent6">
                  <a:lumMod val="50000"/>
                </a:schemeClr>
              </a:buClr>
              <a:buFont typeface="Wingdings 3" panose="05040102010807070707" pitchFamily="18" charset="2"/>
              <a:buChar char=""/>
            </a:pPr>
            <a:r>
              <a:rPr lang="en-US" sz="1940" dirty="0">
                <a:solidFill>
                  <a:srgbClr val="002060"/>
                </a:solidFill>
              </a:rPr>
              <a:t>Nike, one of the world's leading sportswear sellers, with a famous global brand, contracts out most of its production to independent local suppliers in a number of East Asian countries. The primary objective is to keep down production costs. Over the last 20 years there has been a concerted campaign to expose the maltreatment of employees and the sweatshop conditions in these factories</a:t>
            </a:r>
            <a:r>
              <a:rPr lang="en-US" sz="1940" dirty="0" smtClean="0">
                <a:solidFill>
                  <a:srgbClr val="002060"/>
                </a:solidFill>
              </a:rPr>
              <a:t>.</a:t>
            </a:r>
          </a:p>
          <a:p>
            <a:pPr marL="355600" indent="-355600">
              <a:buClr>
                <a:schemeClr val="accent6">
                  <a:lumMod val="50000"/>
                </a:schemeClr>
              </a:buClr>
              <a:buFont typeface="Wingdings 3" panose="05040102010807070707" pitchFamily="18" charset="2"/>
              <a:buChar char=""/>
            </a:pPr>
            <a:r>
              <a:rPr lang="en-US" sz="1940" dirty="0" smtClean="0">
                <a:solidFill>
                  <a:srgbClr val="002060"/>
                </a:solidFill>
              </a:rPr>
              <a:t>According </a:t>
            </a:r>
            <a:r>
              <a:rPr lang="en-US" sz="1940" dirty="0">
                <a:solidFill>
                  <a:srgbClr val="002060"/>
                </a:solidFill>
              </a:rPr>
              <a:t>to Vietnam Labour Watch, "Nike did not pay minimum wages, did not provide proper working conditions and did not take adequate health and safety measure." It was also accused of turning a blind eye to the use of child labour and sexual harassment in its factories. In addition, according to the report, Nike's own code of conduct was being violated consistently by its contractors.</a:t>
            </a:r>
          </a:p>
          <a:p>
            <a:pPr marL="355600" indent="-355600">
              <a:buClr>
                <a:schemeClr val="accent6">
                  <a:lumMod val="50000"/>
                </a:schemeClr>
              </a:buClr>
              <a:buFont typeface="Wingdings 3" panose="05040102010807070707" pitchFamily="18" charset="2"/>
              <a:buChar char=""/>
            </a:pPr>
            <a:r>
              <a:rPr lang="en-US" sz="1940" dirty="0">
                <a:solidFill>
                  <a:srgbClr val="002060"/>
                </a:solidFill>
              </a:rPr>
              <a:t>Nike has consistently denied that it used unfair labour practices. The company sent representatives to colleges in the US in an attempt to convince students that Nike's treatment of foreign workers was fair. In addition they targeted journalists in countries in which they had factories to report their side of the story</a:t>
            </a:r>
            <a:r>
              <a:rPr lang="en-US" sz="1940" dirty="0" smtClean="0">
                <a:solidFill>
                  <a:srgbClr val="002060"/>
                </a:solidFill>
              </a:rPr>
              <a:t>.</a:t>
            </a:r>
            <a:endParaRPr lang="en-US" sz="1940" dirty="0">
              <a:solidFill>
                <a:srgbClr val="00206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5.1 </a:t>
            </a:r>
            <a:r>
              <a:rPr lang="en-GB" sz="4000" dirty="0"/>
              <a:t>– </a:t>
            </a:r>
            <a:r>
              <a:rPr lang="en-GB" sz="4000" dirty="0" smtClean="0"/>
              <a:t>Stakeholders – Ethical Trading</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2142899"/>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786199"/>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830" dirty="0" smtClean="0">
                <a:solidFill>
                  <a:srgbClr val="002060"/>
                </a:solidFill>
              </a:rPr>
              <a:t>Vada </a:t>
            </a:r>
            <a:r>
              <a:rPr lang="en-US" sz="1830" dirty="0">
                <a:solidFill>
                  <a:srgbClr val="002060"/>
                </a:solidFill>
              </a:rPr>
              <a:t>Manager, Nike's senior spokesperson, explained the rationale for this move. "Unlike US based reporters, who are writing about factories they have never visited, journalists working in those countries understand the local conditions." Nike offered a 12 minute online video tour of its contracted shoe facilities in Vietnam.</a:t>
            </a:r>
          </a:p>
          <a:p>
            <a:pPr marL="355600" indent="-355600">
              <a:buClr>
                <a:schemeClr val="accent6">
                  <a:lumMod val="50000"/>
                </a:schemeClr>
              </a:buClr>
              <a:buFont typeface="Wingdings 3" panose="05040102010807070707" pitchFamily="18" charset="2"/>
              <a:buChar char=""/>
            </a:pPr>
            <a:r>
              <a:rPr lang="en-US" sz="1830" dirty="0">
                <a:solidFill>
                  <a:srgbClr val="002060"/>
                </a:solidFill>
              </a:rPr>
              <a:t>In May 2001, a report prepared by a labour rights group claimed that even after three years, Nike had not delivered on its promises. There is still concern, some years on, that Nike was not doing enough to protect its employees, with reports that its own factory managers were being warned about internal company inspections in advance, so as to minimise problems.</a:t>
            </a:r>
          </a:p>
          <a:p>
            <a:pPr>
              <a:buClr>
                <a:schemeClr val="accent6">
                  <a:lumMod val="50000"/>
                </a:schemeClr>
              </a:buClr>
            </a:pPr>
            <a:r>
              <a:rPr lang="en-US" sz="1830" b="1" dirty="0" smtClean="0">
                <a:solidFill>
                  <a:srgbClr val="FF0000"/>
                </a:solidFill>
              </a:rPr>
              <a:t>Questions</a:t>
            </a:r>
            <a:endParaRPr lang="en-US" sz="1830" b="1" dirty="0">
              <a:solidFill>
                <a:srgbClr val="FF0000"/>
              </a:solidFill>
            </a:endParaRPr>
          </a:p>
          <a:p>
            <a:pPr marL="457200" indent="-457200">
              <a:buClr>
                <a:schemeClr val="accent6">
                  <a:lumMod val="50000"/>
                </a:schemeClr>
              </a:buClr>
              <a:buFont typeface="+mj-lt"/>
              <a:buAutoNum type="arabicPeriod"/>
            </a:pPr>
            <a:r>
              <a:rPr lang="en-US" sz="1830" dirty="0" smtClean="0">
                <a:solidFill>
                  <a:srgbClr val="FF0000"/>
                </a:solidFill>
              </a:rPr>
              <a:t>How </a:t>
            </a:r>
            <a:r>
              <a:rPr lang="en-US" sz="1830" dirty="0">
                <a:solidFill>
                  <a:srgbClr val="FF0000"/>
                </a:solidFill>
              </a:rPr>
              <a:t>could Nike use its marketing mix to explain more about its treatment of workers in Asia?</a:t>
            </a:r>
          </a:p>
          <a:p>
            <a:pPr marL="457200" indent="-457200">
              <a:buClr>
                <a:schemeClr val="accent6">
                  <a:lumMod val="50000"/>
                </a:schemeClr>
              </a:buClr>
              <a:buFont typeface="+mj-lt"/>
              <a:buAutoNum type="arabicPeriod"/>
            </a:pPr>
            <a:r>
              <a:rPr lang="en-US" sz="1830" dirty="0" smtClean="0">
                <a:solidFill>
                  <a:srgbClr val="FF0000"/>
                </a:solidFill>
              </a:rPr>
              <a:t>What </a:t>
            </a:r>
            <a:r>
              <a:rPr lang="en-US" sz="1830" dirty="0">
                <a:solidFill>
                  <a:srgbClr val="FF0000"/>
                </a:solidFill>
              </a:rPr>
              <a:t>is ethical trading?</a:t>
            </a:r>
          </a:p>
          <a:p>
            <a:pPr marL="457200" indent="-457200">
              <a:buClr>
                <a:schemeClr val="accent6">
                  <a:lumMod val="50000"/>
                </a:schemeClr>
              </a:buClr>
              <a:buFont typeface="+mj-lt"/>
              <a:buAutoNum type="arabicPeriod"/>
            </a:pPr>
            <a:r>
              <a:rPr lang="en-US" sz="1830" dirty="0" smtClean="0">
                <a:solidFill>
                  <a:srgbClr val="FF0000"/>
                </a:solidFill>
              </a:rPr>
              <a:t>How </a:t>
            </a:r>
            <a:r>
              <a:rPr lang="en-US" sz="1830" dirty="0">
                <a:solidFill>
                  <a:srgbClr val="FF0000"/>
                </a:solidFill>
              </a:rPr>
              <a:t>might a firm such as Primark use the marketing mix to counteract allegations of unethical trading?</a:t>
            </a:r>
          </a:p>
          <a:p>
            <a:pPr marL="457200" indent="-457200">
              <a:buClr>
                <a:schemeClr val="accent6">
                  <a:lumMod val="50000"/>
                </a:schemeClr>
              </a:buClr>
              <a:buFont typeface="+mj-lt"/>
              <a:buAutoNum type="arabicPeriod"/>
            </a:pPr>
            <a:r>
              <a:rPr lang="en-US" sz="1830" dirty="0" smtClean="0">
                <a:solidFill>
                  <a:srgbClr val="FF0000"/>
                </a:solidFill>
              </a:rPr>
              <a:t>Why </a:t>
            </a:r>
            <a:r>
              <a:rPr lang="en-US" sz="1830" dirty="0">
                <a:solidFill>
                  <a:srgbClr val="FF0000"/>
                </a:solidFill>
              </a:rPr>
              <a:t>would firms spend a great deal of time and money explaining how they obtained raw materials from sustainable sources?</a:t>
            </a:r>
          </a:p>
          <a:p>
            <a:pPr marL="457200" indent="-457200">
              <a:buClr>
                <a:schemeClr val="accent6">
                  <a:lumMod val="50000"/>
                </a:schemeClr>
              </a:buClr>
              <a:buFont typeface="+mj-lt"/>
              <a:buAutoNum type="arabicPeriod"/>
            </a:pPr>
            <a:r>
              <a:rPr lang="en-US" sz="1830" dirty="0" smtClean="0">
                <a:solidFill>
                  <a:srgbClr val="FF0000"/>
                </a:solidFill>
              </a:rPr>
              <a:t>Why </a:t>
            </a:r>
            <a:r>
              <a:rPr lang="en-US" sz="1830" dirty="0">
                <a:solidFill>
                  <a:srgbClr val="FF0000"/>
                </a:solidFill>
              </a:rPr>
              <a:t>have some British supermarkets promoted a reduction in the use of plastic carrier bags on their web sites and in other publicity materials?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5.1 </a:t>
            </a:r>
            <a:r>
              <a:rPr lang="en-GB" sz="4000" dirty="0"/>
              <a:t>– </a:t>
            </a:r>
            <a:r>
              <a:rPr lang="en-GB" sz="4000" dirty="0" smtClean="0"/>
              <a:t>Stakeholders – Ethical Trading</a:t>
            </a:r>
            <a:endParaRPr lang="en-GB" sz="36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33668245"/>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7776864" cy="5793894"/>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50" dirty="0"/>
              <a:t>A family-owned bakery in the small </a:t>
            </a:r>
            <a:r>
              <a:rPr lang="en-US" sz="1950" dirty="0" smtClean="0"/>
              <a:t>town </a:t>
            </a:r>
            <a:r>
              <a:rPr lang="en-US" sz="1950" dirty="0"/>
              <a:t>shut </a:t>
            </a:r>
            <a:r>
              <a:rPr lang="en-US" sz="1950" dirty="0" smtClean="0"/>
              <a:t>down. </a:t>
            </a:r>
            <a:r>
              <a:rPr lang="en-US" sz="1950" dirty="0"/>
              <a:t>It had been trading for over 100 years. Probably the main reason for closure was competition from supermarkets, with their bulk purchasing power and their ability to keep overheads relatively low. They are able to sell at much lower prices than the smaller bakery. But customers of the bakery lose out, particularly the elderly and those who can't drive. </a:t>
            </a:r>
          </a:p>
          <a:p>
            <a:pPr marL="342900" indent="-342900">
              <a:buClr>
                <a:schemeClr val="accent6">
                  <a:lumMod val="50000"/>
                </a:schemeClr>
              </a:buClr>
              <a:buFont typeface="Wingdings 3" panose="05040102010807070707" pitchFamily="18" charset="2"/>
              <a:buChar char=""/>
            </a:pPr>
            <a:r>
              <a:rPr lang="en-US" sz="1950" dirty="0"/>
              <a:t>Of course the supermarket now offers a delivery service. But the local community loses out as choice is reduced; a reason for going to the town square is removed and probably custom for other nearby shops is lost. Suppliers lose a client and the government loses revenue from taxation of </a:t>
            </a:r>
            <a:r>
              <a:rPr lang="en-US" sz="1950" dirty="0" smtClean="0"/>
              <a:t>profits.</a:t>
            </a:r>
          </a:p>
          <a:p>
            <a:pPr marL="342900" indent="-342900">
              <a:buClr>
                <a:schemeClr val="accent6">
                  <a:lumMod val="50000"/>
                </a:schemeClr>
              </a:buClr>
              <a:buFont typeface="Wingdings 3" panose="05040102010807070707" pitchFamily="18" charset="2"/>
              <a:buChar char=""/>
            </a:pPr>
            <a:r>
              <a:rPr lang="en-US" sz="1950" dirty="0" smtClean="0"/>
              <a:t>Even </a:t>
            </a:r>
            <a:r>
              <a:rPr lang="en-US" sz="1950" dirty="0"/>
              <a:t>the local authority will lose out as revenue from business rates falls. Employees lose their jobs, putting extra strain on public finances as job seekers' allowance payments increase. </a:t>
            </a:r>
            <a:r>
              <a:rPr lang="en-US" sz="1950" dirty="0" smtClean="0"/>
              <a:t/>
            </a:r>
            <a:br>
              <a:rPr lang="en-US" sz="1950" dirty="0" smtClean="0"/>
            </a:br>
            <a:r>
              <a:rPr lang="en-US" sz="1950" dirty="0" smtClean="0"/>
              <a:t>The </a:t>
            </a:r>
            <a:r>
              <a:rPr lang="en-US" sz="1950" dirty="0"/>
              <a:t>unemployed cut back on their purchases of luxuries and other businesses suffer loss of trade. There is a vicious circle. This bakery supported local fairs and events and those activities therefore lost revenue.</a:t>
            </a:r>
          </a:p>
        </p:txBody>
      </p:sp>
      <p:sp>
        <p:nvSpPr>
          <p:cNvPr id="6" name="Title 1"/>
          <p:cNvSpPr>
            <a:spLocks noGrp="1"/>
          </p:cNvSpPr>
          <p:nvPr>
            <p:ph type="title"/>
          </p:nvPr>
        </p:nvSpPr>
        <p:spPr>
          <a:xfrm>
            <a:off x="35496" y="72008"/>
            <a:ext cx="7704856" cy="548680"/>
          </a:xfrm>
        </p:spPr>
        <p:txBody>
          <a:bodyPr>
            <a:noAutofit/>
          </a:bodyPr>
          <a:lstStyle/>
          <a:p>
            <a:r>
              <a:rPr lang="en-GB" sz="3800" dirty="0" smtClean="0"/>
              <a:t>5.2 </a:t>
            </a:r>
            <a:r>
              <a:rPr lang="en-GB" sz="3800" dirty="0"/>
              <a:t>– </a:t>
            </a:r>
            <a:r>
              <a:rPr lang="en-GB" sz="3800" dirty="0" smtClean="0"/>
              <a:t>Business and Local Community</a:t>
            </a:r>
            <a:endParaRPr lang="en-GB" sz="38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28</a:t>
            </a:r>
            <a:endParaRPr lang="en-GB" sz="1200" b="1" dirty="0">
              <a:latin typeface="Arial" panose="020B0604020202020204" pitchFamily="34" charset="0"/>
              <a:cs typeface="Arial" panose="020B0604020202020204" pitchFamily="34" charset="0"/>
            </a:endParaRPr>
          </a:p>
        </p:txBody>
      </p:sp>
      <p:pic>
        <p:nvPicPr>
          <p:cNvPr id="67586" name="Picture 2" descr="Image result for muffin"/>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079" t="15190" r="10002" b="15692"/>
          <a:stretch/>
        </p:blipFill>
        <p:spPr bwMode="auto">
          <a:xfrm>
            <a:off x="7812360" y="1116959"/>
            <a:ext cx="1008113" cy="871881"/>
          </a:xfrm>
          <a:prstGeom prst="rect">
            <a:avLst/>
          </a:prstGeom>
          <a:noFill/>
          <a:extLst>
            <a:ext uri="{909E8E84-426E-40DD-AFC4-6F175D3DCCD1}">
              <a14:hiddenFill xmlns:a14="http://schemas.microsoft.com/office/drawing/2010/main">
                <a:solidFill>
                  <a:srgbClr val="FFFFFF"/>
                </a:solidFill>
              </a14:hiddenFill>
            </a:ext>
          </a:extLst>
        </p:spPr>
      </p:pic>
      <p:pic>
        <p:nvPicPr>
          <p:cNvPr id="67588" name="Picture 4" descr="Image result for french fanc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409" r="6763"/>
          <a:stretch/>
        </p:blipFill>
        <p:spPr bwMode="auto">
          <a:xfrm>
            <a:off x="7812360" y="2114006"/>
            <a:ext cx="1009799" cy="824175"/>
          </a:xfrm>
          <a:prstGeom prst="rect">
            <a:avLst/>
          </a:prstGeom>
          <a:noFill/>
          <a:extLst>
            <a:ext uri="{909E8E84-426E-40DD-AFC4-6F175D3DCCD1}">
              <a14:hiddenFill xmlns:a14="http://schemas.microsoft.com/office/drawing/2010/main">
                <a:solidFill>
                  <a:srgbClr val="FFFFFF"/>
                </a:solidFill>
              </a14:hiddenFill>
            </a:ext>
          </a:extLst>
        </p:spPr>
      </p:pic>
      <p:pic>
        <p:nvPicPr>
          <p:cNvPr id="67590" name="Picture 6" descr="Image result for cak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7668" t="4009" r="9905" b="12385"/>
          <a:stretch/>
        </p:blipFill>
        <p:spPr bwMode="auto">
          <a:xfrm>
            <a:off x="7740351" y="3063347"/>
            <a:ext cx="1080121" cy="904287"/>
          </a:xfrm>
          <a:prstGeom prst="rect">
            <a:avLst/>
          </a:prstGeom>
          <a:noFill/>
          <a:extLst>
            <a:ext uri="{909E8E84-426E-40DD-AFC4-6F175D3DCCD1}">
              <a14:hiddenFill xmlns:a14="http://schemas.microsoft.com/office/drawing/2010/main">
                <a:solidFill>
                  <a:srgbClr val="FFFFFF"/>
                </a:solidFill>
              </a14:hiddenFill>
            </a:ext>
          </a:extLst>
        </p:spPr>
      </p:pic>
      <p:pic>
        <p:nvPicPr>
          <p:cNvPr id="67592" name="Picture 8" descr="Image result for patisserie"/>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1019" b="100000" l="0" r="100000"/>
                    </a14:imgEffect>
                  </a14:imgLayer>
                </a14:imgProps>
              </a:ext>
              <a:ext uri="{28A0092B-C50C-407E-A947-70E740481C1C}">
                <a14:useLocalDpi xmlns:a14="http://schemas.microsoft.com/office/drawing/2010/main" val="0"/>
              </a:ext>
            </a:extLst>
          </a:blip>
          <a:srcRect l="1786" t="14075" b="7631"/>
          <a:stretch/>
        </p:blipFill>
        <p:spPr bwMode="auto">
          <a:xfrm>
            <a:off x="7740351" y="4051012"/>
            <a:ext cx="1080121" cy="899219"/>
          </a:xfrm>
          <a:prstGeom prst="rect">
            <a:avLst/>
          </a:prstGeom>
          <a:noFill/>
          <a:extLst>
            <a:ext uri="{909E8E84-426E-40DD-AFC4-6F175D3DCCD1}">
              <a14:hiddenFill xmlns:a14="http://schemas.microsoft.com/office/drawing/2010/main">
                <a:solidFill>
                  <a:srgbClr val="FFFFFF"/>
                </a:solidFill>
              </a14:hiddenFill>
            </a:ext>
          </a:extLst>
        </p:spPr>
      </p:pic>
      <p:pic>
        <p:nvPicPr>
          <p:cNvPr id="67594" name="Picture 10" descr="Image result for jam tart"/>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9323" t="5609" r="9786" b="8252"/>
          <a:stretch/>
        </p:blipFill>
        <p:spPr bwMode="auto">
          <a:xfrm>
            <a:off x="7740351" y="5027130"/>
            <a:ext cx="1080121" cy="767189"/>
          </a:xfrm>
          <a:prstGeom prst="rect">
            <a:avLst/>
          </a:prstGeom>
          <a:noFill/>
          <a:extLst>
            <a:ext uri="{909E8E84-426E-40DD-AFC4-6F175D3DCCD1}">
              <a14:hiddenFill xmlns:a14="http://schemas.microsoft.com/office/drawing/2010/main">
                <a:solidFill>
                  <a:srgbClr val="FFFFFF"/>
                </a:solidFill>
              </a14:hiddenFill>
            </a:ext>
          </a:extLst>
        </p:spPr>
      </p:pic>
      <p:pic>
        <p:nvPicPr>
          <p:cNvPr id="67596" name="Picture 12" descr="Related image"/>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0078" r="10543" b="5962"/>
          <a:stretch/>
        </p:blipFill>
        <p:spPr bwMode="auto">
          <a:xfrm>
            <a:off x="7740350" y="5881183"/>
            <a:ext cx="1080121" cy="767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1444765"/>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4437112"/>
            <a:ext cx="8568952" cy="2192908"/>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50" dirty="0"/>
              <a:t>There are counter arguments to this. Large businesses would say that</a:t>
            </a:r>
            <a:r>
              <a:rPr lang="en-US" sz="1950" dirty="0" smtClean="0"/>
              <a:t>:</a:t>
            </a:r>
          </a:p>
          <a:p>
            <a:pPr marL="711200" indent="-342900">
              <a:buClr>
                <a:schemeClr val="accent6">
                  <a:lumMod val="50000"/>
                </a:schemeClr>
              </a:buClr>
              <a:buFont typeface="Arial" panose="020B0604020202020204" pitchFamily="34" charset="0"/>
              <a:buChar char="•"/>
            </a:pPr>
            <a:r>
              <a:rPr lang="en-US" sz="1950" dirty="0" smtClean="0"/>
              <a:t>they </a:t>
            </a:r>
            <a:r>
              <a:rPr lang="en-US" sz="1950" dirty="0"/>
              <a:t>often contribute to the local economy through sponsorships and training and charitable donations.</a:t>
            </a:r>
          </a:p>
          <a:p>
            <a:pPr marL="711200" indent="-342900">
              <a:buClr>
                <a:schemeClr val="accent6">
                  <a:lumMod val="50000"/>
                </a:schemeClr>
              </a:buClr>
              <a:buFont typeface="Arial" panose="020B0604020202020204" pitchFamily="34" charset="0"/>
              <a:buChar char="•"/>
            </a:pPr>
            <a:r>
              <a:rPr lang="en-US" sz="1950" dirty="0" smtClean="0"/>
              <a:t>their </a:t>
            </a:r>
            <a:r>
              <a:rPr lang="en-US" sz="1950" dirty="0"/>
              <a:t>size and market power allows them to dictate low prices to their suppliers (many of which will be comparatively small businesses that depend on them as customers). This helps them to keep their costs down and charge low prices to customers</a:t>
            </a:r>
            <a:r>
              <a:rPr lang="en-US" sz="1950" dirty="0" smtClean="0"/>
              <a:t>.</a:t>
            </a:r>
            <a:endParaRPr lang="en-US" sz="1950" dirty="0"/>
          </a:p>
        </p:txBody>
      </p:sp>
      <p:sp>
        <p:nvSpPr>
          <p:cNvPr id="6" name="Title 1"/>
          <p:cNvSpPr>
            <a:spLocks noGrp="1"/>
          </p:cNvSpPr>
          <p:nvPr>
            <p:ph type="title"/>
          </p:nvPr>
        </p:nvSpPr>
        <p:spPr>
          <a:xfrm>
            <a:off x="35496" y="72008"/>
            <a:ext cx="7704856" cy="548680"/>
          </a:xfrm>
        </p:spPr>
        <p:txBody>
          <a:bodyPr>
            <a:noAutofit/>
          </a:bodyPr>
          <a:lstStyle/>
          <a:p>
            <a:r>
              <a:rPr lang="en-GB" sz="3800" dirty="0"/>
              <a:t>5.2 – Business and Local Community</a:t>
            </a:r>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1200" b="1" dirty="0">
              <a:latin typeface="Arial" panose="020B0604020202020204" pitchFamily="34" charset="0"/>
              <a:cs typeface="Arial" panose="020B0604020202020204" pitchFamily="34" charset="0"/>
            </a:endParaRPr>
          </a:p>
        </p:txBody>
      </p:sp>
      <p:sp>
        <p:nvSpPr>
          <p:cNvPr id="11" name="Rounded Rectangle 10"/>
          <p:cNvSpPr/>
          <p:nvPr/>
        </p:nvSpPr>
        <p:spPr>
          <a:xfrm>
            <a:off x="755576" y="1124744"/>
            <a:ext cx="2412268" cy="576064"/>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latin typeface="Arial" panose="020B0604020202020204" pitchFamily="34" charset="0"/>
                <a:cs typeface="Arial" panose="020B0604020202020204" pitchFamily="34" charset="0"/>
              </a:rPr>
              <a:t>Spending falls</a:t>
            </a:r>
            <a:endParaRPr lang="en-GB" sz="2400" dirty="0">
              <a:solidFill>
                <a:schemeClr val="tx1"/>
              </a:solidFill>
              <a:latin typeface="Arial" panose="020B0604020202020204" pitchFamily="34" charset="0"/>
              <a:cs typeface="Arial" panose="020B0604020202020204" pitchFamily="34" charset="0"/>
            </a:endParaRPr>
          </a:p>
        </p:txBody>
      </p:sp>
      <p:sp>
        <p:nvSpPr>
          <p:cNvPr id="12" name="Left Arrow 11"/>
          <p:cNvSpPr/>
          <p:nvPr/>
        </p:nvSpPr>
        <p:spPr>
          <a:xfrm rot="5400000">
            <a:off x="1250260" y="2240681"/>
            <a:ext cx="1422900" cy="432048"/>
          </a:xfrm>
          <a:prstGeom prst="leftArrow">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ounded Rectangle 12"/>
          <p:cNvSpPr/>
          <p:nvPr/>
        </p:nvSpPr>
        <p:spPr>
          <a:xfrm>
            <a:off x="5526106" y="1135168"/>
            <a:ext cx="2412268" cy="56564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dirty="0" smtClean="0">
                <a:solidFill>
                  <a:schemeClr val="tx1"/>
                </a:solidFill>
                <a:latin typeface="Arial" panose="020B0604020202020204" pitchFamily="34" charset="0"/>
                <a:cs typeface="Arial" panose="020B0604020202020204" pitchFamily="34" charset="0"/>
              </a:rPr>
              <a:t>Bakery closes</a:t>
            </a:r>
            <a:endParaRPr lang="en-GB" sz="2400" dirty="0">
              <a:solidFill>
                <a:schemeClr val="tx1"/>
              </a:solidFill>
              <a:latin typeface="Arial" panose="020B0604020202020204" pitchFamily="34" charset="0"/>
              <a:cs typeface="Arial" panose="020B0604020202020204" pitchFamily="34" charset="0"/>
            </a:endParaRPr>
          </a:p>
        </p:txBody>
      </p:sp>
      <p:sp>
        <p:nvSpPr>
          <p:cNvPr id="14" name="Rounded Rectangle 13"/>
          <p:cNvSpPr/>
          <p:nvPr/>
        </p:nvSpPr>
        <p:spPr>
          <a:xfrm>
            <a:off x="755576" y="3168155"/>
            <a:ext cx="2412268" cy="606001"/>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2400" dirty="0" smtClean="0">
                <a:solidFill>
                  <a:schemeClr val="tx1"/>
                </a:solidFill>
                <a:latin typeface="Arial" panose="020B0604020202020204" pitchFamily="34" charset="0"/>
                <a:cs typeface="Arial" panose="020B0604020202020204" pitchFamily="34" charset="0"/>
              </a:rPr>
              <a:t>Incomes</a:t>
            </a:r>
            <a:r>
              <a:rPr lang="en-US" sz="2400" dirty="0" smtClean="0">
                <a:solidFill>
                  <a:schemeClr val="tx1"/>
                </a:solidFill>
                <a:latin typeface="Arial" panose="020B0604020202020204" pitchFamily="34" charset="0"/>
                <a:cs typeface="Arial" panose="020B0604020202020204" pitchFamily="34" charset="0"/>
              </a:rPr>
              <a:t> fall</a:t>
            </a:r>
            <a:endParaRPr lang="en-GB" sz="2400" dirty="0">
              <a:solidFill>
                <a:schemeClr val="tx1"/>
              </a:solidFill>
              <a:latin typeface="Arial" panose="020B0604020202020204" pitchFamily="34" charset="0"/>
              <a:cs typeface="Arial" panose="020B0604020202020204" pitchFamily="34" charset="0"/>
            </a:endParaRPr>
          </a:p>
        </p:txBody>
      </p:sp>
      <p:sp>
        <p:nvSpPr>
          <p:cNvPr id="15" name="Rounded Rectangle 14"/>
          <p:cNvSpPr/>
          <p:nvPr/>
        </p:nvSpPr>
        <p:spPr>
          <a:xfrm>
            <a:off x="4031941" y="2305097"/>
            <a:ext cx="4716523" cy="1621170"/>
          </a:xfrm>
          <a:prstGeom prst="roundRect">
            <a:avLst/>
          </a:prstGeom>
          <a:solidFill>
            <a:srgbClr val="FFC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Clr>
                <a:srgbClr val="002060"/>
              </a:buClr>
              <a:buFont typeface="Arial" panose="020B0604020202020204" pitchFamily="34" charset="0"/>
              <a:buChar char="•"/>
            </a:pPr>
            <a:r>
              <a:rPr lang="en-US" sz="1700" dirty="0">
                <a:solidFill>
                  <a:schemeClr val="tx1"/>
                </a:solidFill>
                <a:latin typeface="Arial" panose="020B0604020202020204" pitchFamily="34" charset="0"/>
                <a:cs typeface="Arial" panose="020B0604020202020204" pitchFamily="34" charset="0"/>
              </a:rPr>
              <a:t>Fewer people visit town centre </a:t>
            </a:r>
            <a:endParaRPr lang="en-US" sz="1700" dirty="0" smtClean="0">
              <a:solidFill>
                <a:schemeClr val="tx1"/>
              </a:solidFill>
              <a:latin typeface="Arial" panose="020B0604020202020204" pitchFamily="34" charset="0"/>
              <a:cs typeface="Arial" panose="020B0604020202020204" pitchFamily="34" charset="0"/>
            </a:endParaRPr>
          </a:p>
          <a:p>
            <a:pPr marL="285750" indent="-285750" algn="ctr">
              <a:buClr>
                <a:srgbClr val="002060"/>
              </a:buClr>
              <a:buFont typeface="Arial" panose="020B0604020202020204" pitchFamily="34" charset="0"/>
              <a:buChar char="•"/>
            </a:pPr>
            <a:r>
              <a:rPr lang="en-US" sz="1700" dirty="0" smtClean="0">
                <a:solidFill>
                  <a:schemeClr val="tx1"/>
                </a:solidFill>
                <a:latin typeface="Arial" panose="020B0604020202020204" pitchFamily="34" charset="0"/>
                <a:cs typeface="Arial" panose="020B0604020202020204" pitchFamily="34" charset="0"/>
              </a:rPr>
              <a:t>Suppliers </a:t>
            </a:r>
            <a:r>
              <a:rPr lang="en-US" sz="1700" dirty="0">
                <a:solidFill>
                  <a:schemeClr val="tx1"/>
                </a:solidFill>
                <a:latin typeface="Arial" panose="020B0604020202020204" pitchFamily="34" charset="0"/>
                <a:cs typeface="Arial" panose="020B0604020202020204" pitchFamily="34" charset="0"/>
              </a:rPr>
              <a:t>lose a customer </a:t>
            </a:r>
            <a:endParaRPr lang="en-US" sz="1700" dirty="0" smtClean="0">
              <a:solidFill>
                <a:schemeClr val="tx1"/>
              </a:solidFill>
              <a:latin typeface="Arial" panose="020B0604020202020204" pitchFamily="34" charset="0"/>
              <a:cs typeface="Arial" panose="020B0604020202020204" pitchFamily="34" charset="0"/>
            </a:endParaRPr>
          </a:p>
          <a:p>
            <a:pPr marL="285750" indent="-285750" algn="ctr">
              <a:buClr>
                <a:srgbClr val="002060"/>
              </a:buClr>
              <a:buFont typeface="Arial" panose="020B0604020202020204" pitchFamily="34" charset="0"/>
              <a:buChar char="•"/>
            </a:pPr>
            <a:r>
              <a:rPr lang="en-US" sz="1700" dirty="0" smtClean="0">
                <a:solidFill>
                  <a:schemeClr val="tx1"/>
                </a:solidFill>
                <a:latin typeface="Arial" panose="020B0604020202020204" pitchFamily="34" charset="0"/>
                <a:cs typeface="Arial" panose="020B0604020202020204" pitchFamily="34" charset="0"/>
              </a:rPr>
              <a:t>Government </a:t>
            </a:r>
            <a:r>
              <a:rPr lang="en-US" sz="1700" dirty="0">
                <a:solidFill>
                  <a:schemeClr val="tx1"/>
                </a:solidFill>
                <a:latin typeface="Arial" panose="020B0604020202020204" pitchFamily="34" charset="0"/>
                <a:cs typeface="Arial" panose="020B0604020202020204" pitchFamily="34" charset="0"/>
              </a:rPr>
              <a:t>loses tax revenue </a:t>
            </a:r>
            <a:endParaRPr lang="en-US" sz="1700" dirty="0" smtClean="0">
              <a:solidFill>
                <a:schemeClr val="tx1"/>
              </a:solidFill>
              <a:latin typeface="Arial" panose="020B0604020202020204" pitchFamily="34" charset="0"/>
              <a:cs typeface="Arial" panose="020B0604020202020204" pitchFamily="34" charset="0"/>
            </a:endParaRPr>
          </a:p>
          <a:p>
            <a:pPr marL="285750" indent="-285750" algn="ctr">
              <a:buClr>
                <a:srgbClr val="002060"/>
              </a:buClr>
              <a:buFont typeface="Arial" panose="020B0604020202020204" pitchFamily="34" charset="0"/>
              <a:buChar char="•"/>
            </a:pPr>
            <a:r>
              <a:rPr lang="en-US" sz="1700" dirty="0" smtClean="0">
                <a:solidFill>
                  <a:schemeClr val="tx1"/>
                </a:solidFill>
                <a:latin typeface="Arial" panose="020B0604020202020204" pitchFamily="34" charset="0"/>
                <a:cs typeface="Arial" panose="020B0604020202020204" pitchFamily="34" charset="0"/>
              </a:rPr>
              <a:t>Local </a:t>
            </a:r>
            <a:r>
              <a:rPr lang="en-US" sz="1700" dirty="0">
                <a:solidFill>
                  <a:schemeClr val="tx1"/>
                </a:solidFill>
                <a:latin typeface="Arial" panose="020B0604020202020204" pitchFamily="34" charset="0"/>
                <a:cs typeface="Arial" panose="020B0604020202020204" pitchFamily="34" charset="0"/>
              </a:rPr>
              <a:t>authority loses business rates </a:t>
            </a:r>
            <a:endParaRPr lang="en-US" sz="1700" dirty="0" smtClean="0">
              <a:solidFill>
                <a:schemeClr val="tx1"/>
              </a:solidFill>
              <a:latin typeface="Arial" panose="020B0604020202020204" pitchFamily="34" charset="0"/>
              <a:cs typeface="Arial" panose="020B0604020202020204" pitchFamily="34" charset="0"/>
            </a:endParaRPr>
          </a:p>
          <a:p>
            <a:pPr marL="285750" indent="-285750" algn="ctr">
              <a:buClr>
                <a:srgbClr val="002060"/>
              </a:buClr>
              <a:buFont typeface="Arial" panose="020B0604020202020204" pitchFamily="34" charset="0"/>
              <a:buChar char="•"/>
            </a:pPr>
            <a:r>
              <a:rPr lang="en-US" sz="1700" dirty="0" smtClean="0">
                <a:solidFill>
                  <a:schemeClr val="tx1"/>
                </a:solidFill>
                <a:latin typeface="Arial" panose="020B0604020202020204" pitchFamily="34" charset="0"/>
                <a:cs typeface="Arial" panose="020B0604020202020204" pitchFamily="34" charset="0"/>
              </a:rPr>
              <a:t>Employees </a:t>
            </a:r>
            <a:r>
              <a:rPr lang="en-US" sz="1700" dirty="0">
                <a:solidFill>
                  <a:schemeClr val="tx1"/>
                </a:solidFill>
                <a:latin typeface="Arial" panose="020B0604020202020204" pitchFamily="34" charset="0"/>
                <a:cs typeface="Arial" panose="020B0604020202020204" pitchFamily="34" charset="0"/>
              </a:rPr>
              <a:t>lose jobs </a:t>
            </a:r>
            <a:endParaRPr lang="en-US" sz="1700" dirty="0" smtClean="0">
              <a:solidFill>
                <a:schemeClr val="tx1"/>
              </a:solidFill>
              <a:latin typeface="Arial" panose="020B0604020202020204" pitchFamily="34" charset="0"/>
              <a:cs typeface="Arial" panose="020B0604020202020204" pitchFamily="34" charset="0"/>
            </a:endParaRPr>
          </a:p>
          <a:p>
            <a:pPr marL="285750" indent="-285750" algn="ctr">
              <a:buClr>
                <a:srgbClr val="002060"/>
              </a:buClr>
              <a:buFont typeface="Arial" panose="020B0604020202020204" pitchFamily="34" charset="0"/>
              <a:buChar char="•"/>
            </a:pPr>
            <a:r>
              <a:rPr lang="en-US" sz="1700" dirty="0" smtClean="0">
                <a:solidFill>
                  <a:schemeClr val="tx1"/>
                </a:solidFill>
                <a:latin typeface="Arial" panose="020B0604020202020204" pitchFamily="34" charset="0"/>
                <a:cs typeface="Arial" panose="020B0604020202020204" pitchFamily="34" charset="0"/>
              </a:rPr>
              <a:t>Government </a:t>
            </a:r>
            <a:r>
              <a:rPr lang="en-US" sz="1700" dirty="0">
                <a:solidFill>
                  <a:schemeClr val="tx1"/>
                </a:solidFill>
                <a:latin typeface="Arial" panose="020B0604020202020204" pitchFamily="34" charset="0"/>
                <a:cs typeface="Arial" panose="020B0604020202020204" pitchFamily="34" charset="0"/>
              </a:rPr>
              <a:t>pays out more in benefits.</a:t>
            </a:r>
            <a:endParaRPr lang="en-GB" sz="1700" dirty="0">
              <a:solidFill>
                <a:schemeClr val="tx1"/>
              </a:solidFill>
              <a:latin typeface="Arial" panose="020B0604020202020204" pitchFamily="34" charset="0"/>
              <a:cs typeface="Arial" panose="020B0604020202020204" pitchFamily="34" charset="0"/>
            </a:endParaRPr>
          </a:p>
        </p:txBody>
      </p:sp>
      <p:sp>
        <p:nvSpPr>
          <p:cNvPr id="16" name="Left Arrow 15"/>
          <p:cNvSpPr/>
          <p:nvPr/>
        </p:nvSpPr>
        <p:spPr>
          <a:xfrm rot="16200000">
            <a:off x="6452318" y="1809152"/>
            <a:ext cx="559843" cy="432048"/>
          </a:xfrm>
          <a:prstGeom prst="leftArrow">
            <a:avLst/>
          </a:prstGeom>
          <a:solidFill>
            <a:srgbClr val="0070C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1684" name="Picture 4" descr="Image result for curved arrow v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08188">
            <a:off x="3009803" y="1135295"/>
            <a:ext cx="2939379" cy="874089"/>
          </a:xfrm>
          <a:prstGeom prst="rect">
            <a:avLst/>
          </a:prstGeom>
          <a:noFill/>
          <a:extLst>
            <a:ext uri="{909E8E84-426E-40DD-AFC4-6F175D3DCCD1}">
              <a14:hiddenFill xmlns:a14="http://schemas.microsoft.com/office/drawing/2010/main">
                <a:solidFill>
                  <a:srgbClr val="FFFFFF"/>
                </a:solidFill>
              </a14:hiddenFill>
            </a:ext>
          </a:extLst>
        </p:spPr>
      </p:pic>
      <p:pic>
        <p:nvPicPr>
          <p:cNvPr id="71686" name="Picture 6" descr="Image result for curved arrow v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flipV="1">
            <a:off x="2339752" y="3718153"/>
            <a:ext cx="2123798" cy="7189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174562"/>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1686"/>
                                        </p:tgtEl>
                                        <p:attrNameLst>
                                          <p:attrName>style.visibility</p:attrName>
                                        </p:attrNameLst>
                                      </p:cBhvr>
                                      <p:to>
                                        <p:strVal val="visible"/>
                                      </p:to>
                                    </p:set>
                                    <p:animEffect transition="in" filter="fade">
                                      <p:cBhvr>
                                        <p:cTn id="19" dur="1000"/>
                                        <p:tgtEl>
                                          <p:spTgt spid="71686"/>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71684"/>
                                        </p:tgtEl>
                                        <p:attrNameLst>
                                          <p:attrName>style.visibility</p:attrName>
                                        </p:attrNameLst>
                                      </p:cBhvr>
                                      <p:to>
                                        <p:strVal val="visible"/>
                                      </p:to>
                                    </p:set>
                                    <p:animEffect transition="in" filter="fade">
                                      <p:cBhvr>
                                        <p:cTn id="35" dur="1000"/>
                                        <p:tgtEl>
                                          <p:spTgt spid="716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7128792" cy="4315027"/>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960" dirty="0" smtClean="0"/>
              <a:t>BAe Systems has a factory employing over 2,000 workers in </a:t>
            </a:r>
            <a:r>
              <a:rPr lang="en-US" sz="1960" dirty="0" err="1" smtClean="0"/>
              <a:t>Brough</a:t>
            </a:r>
            <a:r>
              <a:rPr lang="en-US" sz="1960" dirty="0" smtClean="0"/>
              <a:t>, East Yorkshire. It provides an additional fire station to help out locally. BAe argue that their free parking for employees saves them money, and of course they pump money into the local economy, either directly by purchasing supplies, or indirectly when their employees spend money locally. They also claim to have green credentials.</a:t>
            </a:r>
          </a:p>
          <a:p>
            <a:pPr marL="342900" indent="-342900">
              <a:buClr>
                <a:schemeClr val="accent6">
                  <a:lumMod val="50000"/>
                </a:schemeClr>
              </a:buClr>
              <a:buFont typeface="Wingdings 3" panose="05040102010807070707" pitchFamily="18" charset="2"/>
              <a:buChar char=""/>
            </a:pPr>
            <a:r>
              <a:rPr lang="en-US" sz="1960" dirty="0" smtClean="0"/>
              <a:t>It may be difficult for a manufacturer of aircraft to convince communities that they are ethical traders but they will argue that they source sustainable materials and that the trees they plant around the factory to reduce noise lead to reduced carbon emissions. Many businesses are required by local authorities to provide facilities for the community as a condition of receiving planning permission to expand.</a:t>
            </a:r>
            <a:endParaRPr lang="en-US" sz="1960" dirty="0"/>
          </a:p>
        </p:txBody>
      </p:sp>
      <p:sp>
        <p:nvSpPr>
          <p:cNvPr id="6" name="Title 1"/>
          <p:cNvSpPr>
            <a:spLocks noGrp="1"/>
          </p:cNvSpPr>
          <p:nvPr>
            <p:ph type="title"/>
          </p:nvPr>
        </p:nvSpPr>
        <p:spPr>
          <a:xfrm>
            <a:off x="35496" y="72008"/>
            <a:ext cx="7704856" cy="548680"/>
          </a:xfrm>
        </p:spPr>
        <p:txBody>
          <a:bodyPr>
            <a:noAutofit/>
          </a:bodyPr>
          <a:lstStyle/>
          <a:p>
            <a:r>
              <a:rPr lang="en-GB" sz="3800" dirty="0"/>
              <a:t>5.2 – Business and Local Community</a:t>
            </a:r>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251520" y="5661248"/>
            <a:ext cx="8640960" cy="969496"/>
          </a:xfrm>
          <a:prstGeom prst="rect">
            <a:avLst/>
          </a:prstGeom>
          <a:solidFill>
            <a:schemeClr val="accent6">
              <a:lumMod val="60000"/>
              <a:lumOff val="40000"/>
            </a:schemeClr>
          </a:solidFill>
          <a:ln w="57150">
            <a:solidFill>
              <a:srgbClr val="002060"/>
            </a:solidFill>
          </a:ln>
        </p:spPr>
        <p:txBody>
          <a:bodyPr wrap="square">
            <a:spAutoFit/>
          </a:bodyPr>
          <a:lstStyle/>
          <a:p>
            <a:pPr marL="190500" indent="-139700">
              <a:spcBef>
                <a:spcPts val="1500"/>
              </a:spcBef>
              <a:spcAft>
                <a:spcPts val="0"/>
              </a:spcAft>
            </a:pPr>
            <a:r>
              <a:rPr lang="en-US" sz="1900" b="1" i="1" dirty="0">
                <a:latin typeface="Arial" panose="020B0604020202020204" pitchFamily="34" charset="0"/>
                <a:ea typeface="Segoe UI" panose="020B0502040204020203" pitchFamily="34" charset="0"/>
                <a:cs typeface="Arial" panose="020B0604020202020204" pitchFamily="34" charset="0"/>
              </a:rPr>
              <a:t>Show what you know</a:t>
            </a:r>
            <a:endParaRPr lang="en-GB" sz="1900" b="1" i="1" dirty="0">
              <a:latin typeface="Arial" panose="020B0604020202020204" pitchFamily="34" charset="0"/>
              <a:ea typeface="Segoe UI" panose="020B0502040204020203" pitchFamily="34" charset="0"/>
              <a:cs typeface="Arial" panose="020B0604020202020204" pitchFamily="34" charset="0"/>
            </a:endParaRPr>
          </a:p>
          <a:p>
            <a:r>
              <a:rPr lang="en-US" sz="1900" dirty="0">
                <a:solidFill>
                  <a:srgbClr val="000000"/>
                </a:solidFill>
                <a:latin typeface="Arial" panose="020B0604020202020204" pitchFamily="34" charset="0"/>
                <a:cs typeface="Arial" panose="020B0604020202020204" pitchFamily="34" charset="0"/>
              </a:rPr>
              <a:t>Identify a local business that has taken an ethical stance on a particular issue. Say why you think it did this, in as much detail as you can.</a:t>
            </a:r>
            <a:endParaRPr lang="en-GB" sz="1900" dirty="0">
              <a:latin typeface="Arial" panose="020B0604020202020204" pitchFamily="34" charset="0"/>
              <a:cs typeface="Arial" panose="020B0604020202020204" pitchFamily="34" charset="0"/>
            </a:endParaRPr>
          </a:p>
        </p:txBody>
      </p:sp>
      <p:pic>
        <p:nvPicPr>
          <p:cNvPr id="72706" name="Picture 2" descr="Image result for bae syste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0311" y="1106600"/>
            <a:ext cx="1482207" cy="833742"/>
          </a:xfrm>
          <a:prstGeom prst="rect">
            <a:avLst/>
          </a:prstGeom>
          <a:noFill/>
          <a:extLst>
            <a:ext uri="{909E8E84-426E-40DD-AFC4-6F175D3DCCD1}">
              <a14:hiddenFill xmlns:a14="http://schemas.microsoft.com/office/drawing/2010/main">
                <a:solidFill>
                  <a:srgbClr val="FFFFFF"/>
                </a:solidFill>
              </a14:hiddenFill>
            </a:ext>
          </a:extLst>
        </p:spPr>
      </p:pic>
      <p:pic>
        <p:nvPicPr>
          <p:cNvPr id="72708" name="Picture 4" descr="Related 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80310" y="4653136"/>
            <a:ext cx="1482207" cy="889324"/>
          </a:xfrm>
          <a:prstGeom prst="rect">
            <a:avLst/>
          </a:prstGeom>
          <a:noFill/>
          <a:extLst>
            <a:ext uri="{909E8E84-426E-40DD-AFC4-6F175D3DCCD1}">
              <a14:hiddenFill xmlns:a14="http://schemas.microsoft.com/office/drawing/2010/main">
                <a:solidFill>
                  <a:srgbClr val="FFFFFF"/>
                </a:solidFill>
              </a14:hiddenFill>
            </a:ext>
          </a:extLst>
        </p:spPr>
      </p:pic>
      <p:pic>
        <p:nvPicPr>
          <p:cNvPr id="72710" name="Picture 6" descr="Image result for bae system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80309" y="2097409"/>
            <a:ext cx="1457325" cy="971551"/>
          </a:xfrm>
          <a:prstGeom prst="rect">
            <a:avLst/>
          </a:prstGeom>
          <a:noFill/>
          <a:extLst>
            <a:ext uri="{909E8E84-426E-40DD-AFC4-6F175D3DCCD1}">
              <a14:hiddenFill xmlns:a14="http://schemas.microsoft.com/office/drawing/2010/main">
                <a:solidFill>
                  <a:srgbClr val="FFFFFF"/>
                </a:solidFill>
              </a14:hiddenFill>
            </a:ext>
          </a:extLst>
        </p:spPr>
      </p:pic>
      <p:pic>
        <p:nvPicPr>
          <p:cNvPr id="72712" name="Picture 8" descr="Image result for bae systems"/>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8006" b="19898"/>
          <a:stretch/>
        </p:blipFill>
        <p:spPr bwMode="auto">
          <a:xfrm>
            <a:off x="7380309" y="3209075"/>
            <a:ext cx="1482208" cy="723981"/>
          </a:xfrm>
          <a:prstGeom prst="rect">
            <a:avLst/>
          </a:prstGeom>
          <a:noFill/>
          <a:extLst>
            <a:ext uri="{909E8E84-426E-40DD-AFC4-6F175D3DCCD1}">
              <a14:hiddenFill xmlns:a14="http://schemas.microsoft.com/office/drawing/2010/main">
                <a:solidFill>
                  <a:srgbClr val="FFFFFF"/>
                </a:solidFill>
              </a14:hiddenFill>
            </a:ext>
          </a:extLst>
        </p:spPr>
      </p:pic>
      <p:pic>
        <p:nvPicPr>
          <p:cNvPr id="72714" name="Picture 10" descr="Image result for bae systems"/>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3816" t="16503" r="2257" b="30517"/>
          <a:stretch/>
        </p:blipFill>
        <p:spPr bwMode="auto">
          <a:xfrm>
            <a:off x="7380308" y="4077072"/>
            <a:ext cx="1457325" cy="4620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568457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408712" cy="558614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00" dirty="0"/>
              <a:t>Some foods travel a long way to get to their customers. Their transport requires fossil fuels and will create greenhouse gases</a:t>
            </a:r>
            <a:r>
              <a:rPr lang="en-US" sz="2100" dirty="0" smtClean="0"/>
              <a:t>.</a:t>
            </a:r>
          </a:p>
          <a:p>
            <a:pPr marL="720725" indent="-342900">
              <a:buClr>
                <a:schemeClr val="accent6">
                  <a:lumMod val="50000"/>
                </a:schemeClr>
              </a:buClr>
              <a:buFont typeface="Arial" panose="020B0604020202020204" pitchFamily="34" charset="0"/>
              <a:buChar char="•"/>
            </a:pPr>
            <a:r>
              <a:rPr lang="en-US" sz="2100" dirty="0"/>
              <a:t>Is it ethical to eat food that was produced thousands of miles away? How badly do we need fruit from the southern hemisphere, or tuna from the Indian Ocean</a:t>
            </a:r>
            <a:r>
              <a:rPr lang="en-US" sz="2100" dirty="0" smtClean="0"/>
              <a:t>?</a:t>
            </a:r>
          </a:p>
          <a:p>
            <a:pPr marL="360363" indent="-342900">
              <a:buClr>
                <a:schemeClr val="accent6">
                  <a:lumMod val="50000"/>
                </a:schemeClr>
              </a:buClr>
              <a:buFont typeface="Wingdings 3" panose="05040102010807070707" pitchFamily="18" charset="2"/>
              <a:buChar char=""/>
            </a:pPr>
            <a:r>
              <a:rPr lang="en-US" sz="2100" dirty="0"/>
              <a:t>This is a controversial question. Of course it is true that if all food was produced close to its market, there would be lower greenhouse gas emissions. But in order to produce some foodstuffs efficiently, you need the right climate</a:t>
            </a:r>
            <a:r>
              <a:rPr lang="en-US" sz="2100" dirty="0" smtClean="0"/>
              <a:t>.</a:t>
            </a:r>
          </a:p>
          <a:p>
            <a:pPr marL="360363" indent="-342900">
              <a:buClr>
                <a:schemeClr val="accent6">
                  <a:lumMod val="50000"/>
                </a:schemeClr>
              </a:buClr>
              <a:buFont typeface="Wingdings 3" panose="05040102010807070707" pitchFamily="18" charset="2"/>
              <a:buChar char=""/>
            </a:pPr>
            <a:r>
              <a:rPr lang="en-US" sz="2100" dirty="0" smtClean="0"/>
              <a:t> </a:t>
            </a:r>
            <a:r>
              <a:rPr lang="en-US" sz="2100" dirty="0"/>
              <a:t>Kenya has a good climate for growing green beans. Many jobs have been created there and as a result, many people have had better incomes. This matters because in Kenya, many people live on very little</a:t>
            </a:r>
            <a:r>
              <a:rPr lang="en-US" sz="2100" dirty="0" smtClean="0"/>
              <a:t>.</a:t>
            </a:r>
            <a:endParaRPr lang="en-US" sz="2100" dirty="0"/>
          </a:p>
        </p:txBody>
      </p:sp>
      <p:sp>
        <p:nvSpPr>
          <p:cNvPr id="6" name="Title 1"/>
          <p:cNvSpPr>
            <a:spLocks noGrp="1"/>
          </p:cNvSpPr>
          <p:nvPr>
            <p:ph type="title"/>
          </p:nvPr>
        </p:nvSpPr>
        <p:spPr>
          <a:xfrm>
            <a:off x="35496" y="72008"/>
            <a:ext cx="7704856" cy="548680"/>
          </a:xfrm>
        </p:spPr>
        <p:txBody>
          <a:bodyPr>
            <a:noAutofit/>
          </a:bodyPr>
          <a:lstStyle/>
          <a:p>
            <a:r>
              <a:rPr lang="en-GB" sz="3800" dirty="0"/>
              <a:t>5.2 – </a:t>
            </a:r>
            <a:r>
              <a:rPr lang="en-GB" sz="3800" dirty="0" smtClean="0"/>
              <a:t>Worries About Food Miles</a:t>
            </a:r>
            <a:endParaRPr lang="en-GB" sz="38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29</a:t>
            </a:r>
            <a:endParaRPr lang="en-GB" sz="1200" b="1" dirty="0">
              <a:latin typeface="Arial" panose="020B0604020202020204" pitchFamily="34" charset="0"/>
              <a:cs typeface="Arial" panose="020B0604020202020204" pitchFamily="34" charset="0"/>
            </a:endParaRPr>
          </a:p>
        </p:txBody>
      </p:sp>
      <p:pic>
        <p:nvPicPr>
          <p:cNvPr id="73730" name="Picture 2" descr="Image result for food mi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4257" y="1140904"/>
            <a:ext cx="1977544" cy="1062070"/>
          </a:xfrm>
          <a:prstGeom prst="rect">
            <a:avLst/>
          </a:prstGeom>
          <a:noFill/>
          <a:extLst>
            <a:ext uri="{909E8E84-426E-40DD-AFC4-6F175D3DCCD1}">
              <a14:hiddenFill xmlns:a14="http://schemas.microsoft.com/office/drawing/2010/main">
                <a:solidFill>
                  <a:srgbClr val="FFFFFF"/>
                </a:solidFill>
              </a14:hiddenFill>
            </a:ext>
          </a:extLst>
        </p:spPr>
      </p:pic>
      <p:pic>
        <p:nvPicPr>
          <p:cNvPr id="73732" name="Picture 4" descr="Image result for food miles"/>
          <p:cNvPicPr>
            <a:picLocks noChangeAspect="1" noChangeArrowheads="1"/>
          </p:cNvPicPr>
          <p:nvPr/>
        </p:nvPicPr>
        <p:blipFill rotWithShape="1">
          <a:blip r:embed="rId4">
            <a:extLst>
              <a:ext uri="{28A0092B-C50C-407E-A947-70E740481C1C}">
                <a14:useLocalDpi xmlns:a14="http://schemas.microsoft.com/office/drawing/2010/main" val="0"/>
              </a:ext>
            </a:extLst>
          </a:blip>
          <a:srcRect l="6551" r="4242" b="9793"/>
          <a:stretch/>
        </p:blipFill>
        <p:spPr bwMode="auto">
          <a:xfrm>
            <a:off x="6874257" y="2313296"/>
            <a:ext cx="1977544" cy="1619760"/>
          </a:xfrm>
          <a:prstGeom prst="rect">
            <a:avLst/>
          </a:prstGeom>
          <a:noFill/>
          <a:extLst>
            <a:ext uri="{909E8E84-426E-40DD-AFC4-6F175D3DCCD1}">
              <a14:hiddenFill xmlns:a14="http://schemas.microsoft.com/office/drawing/2010/main">
                <a:solidFill>
                  <a:srgbClr val="FFFFFF"/>
                </a:solidFill>
              </a14:hiddenFill>
            </a:ext>
          </a:extLst>
        </p:spPr>
      </p:pic>
      <p:pic>
        <p:nvPicPr>
          <p:cNvPr id="73734" name="Picture 6" descr="Image result for food mi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4256" y="4077072"/>
            <a:ext cx="1977544" cy="1279900"/>
          </a:xfrm>
          <a:prstGeom prst="rect">
            <a:avLst/>
          </a:prstGeom>
          <a:noFill/>
          <a:extLst>
            <a:ext uri="{909E8E84-426E-40DD-AFC4-6F175D3DCCD1}">
              <a14:hiddenFill xmlns:a14="http://schemas.microsoft.com/office/drawing/2010/main">
                <a:solidFill>
                  <a:srgbClr val="FFFFFF"/>
                </a:solidFill>
              </a14:hiddenFill>
            </a:ext>
          </a:extLst>
        </p:spPr>
      </p:pic>
      <p:pic>
        <p:nvPicPr>
          <p:cNvPr id="73736" name="Picture 8" descr="Image result for egypt imported food">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6256" y="5445224"/>
            <a:ext cx="1996036" cy="1193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867279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408712" cy="5509200"/>
          </a:xfrm>
          <a:prstGeom prst="rect">
            <a:avLst/>
          </a:prstGeom>
        </p:spPr>
        <p:txBody>
          <a:bodyPr wrap="square">
            <a:spAutoFit/>
          </a:bodyPr>
          <a:lstStyle/>
          <a:p>
            <a:pPr marL="720725" indent="-342900">
              <a:buClr>
                <a:schemeClr val="accent6">
                  <a:lumMod val="50000"/>
                </a:schemeClr>
              </a:buClr>
              <a:buFont typeface="Arial" panose="020B0604020202020204" pitchFamily="34" charset="0"/>
              <a:buChar char="•"/>
            </a:pPr>
            <a:r>
              <a:rPr lang="en-US" sz="2200" dirty="0" smtClean="0"/>
              <a:t>So </a:t>
            </a:r>
            <a:r>
              <a:rPr lang="en-US" sz="2200" dirty="0"/>
              <a:t>ought we to avoid eating Kenyan green beans? This is a tough one. What would then happen to the jobs created in Kenya and the incomes of the people who are contributing to production?</a:t>
            </a:r>
          </a:p>
          <a:p>
            <a:pPr marL="342900" indent="-342900">
              <a:buClr>
                <a:schemeClr val="accent6">
                  <a:lumMod val="50000"/>
                </a:schemeClr>
              </a:buClr>
              <a:buFont typeface="Wingdings 3" panose="05040102010807070707" pitchFamily="18" charset="2"/>
              <a:buChar char=""/>
            </a:pPr>
            <a:r>
              <a:rPr lang="en-US" sz="2200" dirty="0"/>
              <a:t>Do you feel you could actually buy much more of the food you eat from UK producers? Do you look to see where your favourite foods come from? They might cost more if produced in the UK.</a:t>
            </a:r>
          </a:p>
          <a:p>
            <a:pPr marL="720725" indent="-342900">
              <a:buClr>
                <a:schemeClr val="accent6">
                  <a:lumMod val="50000"/>
                </a:schemeClr>
              </a:buClr>
              <a:buFont typeface="Arial" panose="020B0604020202020204" pitchFamily="34" charset="0"/>
              <a:buChar char="•"/>
            </a:pPr>
            <a:r>
              <a:rPr lang="en-US" sz="2200" dirty="0" smtClean="0"/>
              <a:t>Could </a:t>
            </a:r>
            <a:r>
              <a:rPr lang="en-US" sz="2200" dirty="0"/>
              <a:t>you pay a bit more? Could you grow food in your own garden, perhaps?</a:t>
            </a:r>
          </a:p>
          <a:p>
            <a:pPr marL="342900" indent="-342900">
              <a:buClr>
                <a:schemeClr val="accent6">
                  <a:lumMod val="50000"/>
                </a:schemeClr>
              </a:buClr>
              <a:buFont typeface="Wingdings 3" panose="05040102010807070707" pitchFamily="18" charset="2"/>
              <a:buChar char=""/>
            </a:pPr>
            <a:r>
              <a:rPr lang="en-US" sz="2200" dirty="0"/>
              <a:t>As you can see, worries about food miles raise many questions. Finding a good marketing mix for imported foods is not difficult. But would it be ethical</a:t>
            </a:r>
            <a:r>
              <a:rPr lang="en-US" sz="2200" dirty="0" smtClean="0"/>
              <a:t>?</a:t>
            </a:r>
            <a:endParaRPr lang="en-US" sz="2200" dirty="0"/>
          </a:p>
        </p:txBody>
      </p:sp>
      <p:sp>
        <p:nvSpPr>
          <p:cNvPr id="6" name="Title 1"/>
          <p:cNvSpPr>
            <a:spLocks noGrp="1"/>
          </p:cNvSpPr>
          <p:nvPr>
            <p:ph type="title"/>
          </p:nvPr>
        </p:nvSpPr>
        <p:spPr>
          <a:xfrm>
            <a:off x="35496" y="72008"/>
            <a:ext cx="7704856" cy="548680"/>
          </a:xfrm>
        </p:spPr>
        <p:txBody>
          <a:bodyPr>
            <a:noAutofit/>
          </a:bodyPr>
          <a:lstStyle/>
          <a:p>
            <a:r>
              <a:rPr lang="en-GB" sz="3800" dirty="0"/>
              <a:t>5.2 – </a:t>
            </a:r>
            <a:r>
              <a:rPr lang="en-GB" sz="3800" dirty="0" smtClean="0"/>
              <a:t>Worries About Food Miles</a:t>
            </a:r>
            <a:endParaRPr lang="en-GB" sz="38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a:t>
            </a:r>
            <a:endParaRPr lang="en-GB" sz="1200" b="1" dirty="0">
              <a:latin typeface="Arial" panose="020B0604020202020204" pitchFamily="34" charset="0"/>
              <a:cs typeface="Arial" panose="020B0604020202020204" pitchFamily="34" charset="0"/>
            </a:endParaRPr>
          </a:p>
        </p:txBody>
      </p:sp>
      <p:pic>
        <p:nvPicPr>
          <p:cNvPr id="73730" name="Picture 2" descr="Image result for food mil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4257" y="1140904"/>
            <a:ext cx="1977544" cy="1062070"/>
          </a:xfrm>
          <a:prstGeom prst="rect">
            <a:avLst/>
          </a:prstGeom>
          <a:noFill/>
          <a:extLst>
            <a:ext uri="{909E8E84-426E-40DD-AFC4-6F175D3DCCD1}">
              <a14:hiddenFill xmlns:a14="http://schemas.microsoft.com/office/drawing/2010/main">
                <a:solidFill>
                  <a:srgbClr val="FFFFFF"/>
                </a:solidFill>
              </a14:hiddenFill>
            </a:ext>
          </a:extLst>
        </p:spPr>
      </p:pic>
      <p:pic>
        <p:nvPicPr>
          <p:cNvPr id="73732" name="Picture 4" descr="Image result for food miles"/>
          <p:cNvPicPr>
            <a:picLocks noChangeAspect="1" noChangeArrowheads="1"/>
          </p:cNvPicPr>
          <p:nvPr/>
        </p:nvPicPr>
        <p:blipFill rotWithShape="1">
          <a:blip r:embed="rId4">
            <a:extLst>
              <a:ext uri="{28A0092B-C50C-407E-A947-70E740481C1C}">
                <a14:useLocalDpi xmlns:a14="http://schemas.microsoft.com/office/drawing/2010/main" val="0"/>
              </a:ext>
            </a:extLst>
          </a:blip>
          <a:srcRect l="6551" r="4242" b="9793"/>
          <a:stretch/>
        </p:blipFill>
        <p:spPr bwMode="auto">
          <a:xfrm>
            <a:off x="6874257" y="2313296"/>
            <a:ext cx="1977544" cy="1619760"/>
          </a:xfrm>
          <a:prstGeom prst="rect">
            <a:avLst/>
          </a:prstGeom>
          <a:noFill/>
          <a:extLst>
            <a:ext uri="{909E8E84-426E-40DD-AFC4-6F175D3DCCD1}">
              <a14:hiddenFill xmlns:a14="http://schemas.microsoft.com/office/drawing/2010/main">
                <a:solidFill>
                  <a:srgbClr val="FFFFFF"/>
                </a:solidFill>
              </a14:hiddenFill>
            </a:ext>
          </a:extLst>
        </p:spPr>
      </p:pic>
      <p:pic>
        <p:nvPicPr>
          <p:cNvPr id="73734" name="Picture 6" descr="Image result for food mil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4256" y="4077072"/>
            <a:ext cx="1977544" cy="1279900"/>
          </a:xfrm>
          <a:prstGeom prst="rect">
            <a:avLst/>
          </a:prstGeom>
          <a:noFill/>
          <a:extLst>
            <a:ext uri="{909E8E84-426E-40DD-AFC4-6F175D3DCCD1}">
              <a14:hiddenFill xmlns:a14="http://schemas.microsoft.com/office/drawing/2010/main">
                <a:solidFill>
                  <a:srgbClr val="FFFFFF"/>
                </a:solidFill>
              </a14:hiddenFill>
            </a:ext>
          </a:extLst>
        </p:spPr>
      </p:pic>
      <p:pic>
        <p:nvPicPr>
          <p:cNvPr id="73736" name="Picture 8" descr="Image result for egypt imported food">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6256" y="5445224"/>
            <a:ext cx="1996036" cy="1193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223851"/>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3700" b="1" dirty="0" smtClean="0"/>
              <a:t>1 – New Business Ideas - Expectations</a:t>
            </a:r>
          </a:p>
        </p:txBody>
      </p:sp>
      <p:sp>
        <p:nvSpPr>
          <p:cNvPr id="2" name="Rectangle 1"/>
          <p:cNvSpPr/>
          <p:nvPr/>
        </p:nvSpPr>
        <p:spPr>
          <a:xfrm>
            <a:off x="251520" y="1096426"/>
            <a:ext cx="8640960" cy="5355312"/>
          </a:xfrm>
          <a:prstGeom prst="rect">
            <a:avLst/>
          </a:prstGeom>
        </p:spPr>
        <p:txBody>
          <a:bodyPr wrap="square">
            <a:spAutoFit/>
          </a:bodyPr>
          <a:lstStyle/>
          <a:p>
            <a:pPr>
              <a:buClr>
                <a:schemeClr val="accent6">
                  <a:lumMod val="50000"/>
                </a:schemeClr>
              </a:buClr>
            </a:pPr>
            <a:r>
              <a:rPr lang="en-US" b="1" dirty="0"/>
              <a:t>What are examiners looking for</a:t>
            </a:r>
            <a:r>
              <a:rPr lang="en-US" b="1" dirty="0" smtClean="0"/>
              <a:t>?</a:t>
            </a:r>
            <a:endParaRPr lang="en-US" b="1" dirty="0"/>
          </a:p>
          <a:p>
            <a:pPr marL="457200" indent="-457200">
              <a:buClr>
                <a:schemeClr val="accent6">
                  <a:lumMod val="50000"/>
                </a:schemeClr>
              </a:buClr>
              <a:buFont typeface="Wingdings 3" panose="05040102010807070707" pitchFamily="18" charset="2"/>
              <a:buChar char=""/>
            </a:pPr>
            <a:r>
              <a:rPr lang="en-US" dirty="0"/>
              <a:t>Examiners use instructions to help you to decide the length and depth of your answer</a:t>
            </a:r>
            <a:r>
              <a:rPr lang="en-US" dirty="0" smtClean="0"/>
              <a:t>.</a:t>
            </a:r>
            <a:endParaRPr lang="en-US" dirty="0"/>
          </a:p>
          <a:p>
            <a:pPr>
              <a:buClr>
                <a:schemeClr val="accent6">
                  <a:lumMod val="50000"/>
                </a:schemeClr>
              </a:buClr>
            </a:pPr>
            <a:r>
              <a:rPr lang="en-US" b="1" dirty="0"/>
              <a:t>State, define, list, outline</a:t>
            </a:r>
          </a:p>
          <a:p>
            <a:pPr marL="457200" indent="-457200">
              <a:buClr>
                <a:schemeClr val="accent6">
                  <a:lumMod val="50000"/>
                </a:schemeClr>
              </a:buClr>
              <a:buFont typeface="Wingdings 3" panose="05040102010807070707" pitchFamily="18" charset="2"/>
              <a:buChar char=""/>
            </a:pPr>
            <a:r>
              <a:rPr lang="en-US" dirty="0"/>
              <a:t>These key words require short, concise answers, often recall of material that you have </a:t>
            </a:r>
            <a:r>
              <a:rPr lang="en-US" dirty="0" err="1"/>
              <a:t>memorised</a:t>
            </a:r>
            <a:r>
              <a:rPr lang="en-US" dirty="0" smtClean="0"/>
              <a:t>.</a:t>
            </a:r>
            <a:endParaRPr lang="en-US" dirty="0"/>
          </a:p>
          <a:p>
            <a:pPr>
              <a:buClr>
                <a:schemeClr val="accent6">
                  <a:lumMod val="50000"/>
                </a:schemeClr>
              </a:buClr>
            </a:pPr>
            <a:r>
              <a:rPr lang="en-US" b="1" dirty="0"/>
              <a:t>Explain, describe, discuss</a:t>
            </a:r>
          </a:p>
          <a:p>
            <a:pPr marL="457200" indent="-457200">
              <a:buClr>
                <a:schemeClr val="accent6">
                  <a:lumMod val="50000"/>
                </a:schemeClr>
              </a:buClr>
              <a:buFont typeface="Wingdings 3" panose="05040102010807070707" pitchFamily="18" charset="2"/>
              <a:buChar char=""/>
            </a:pPr>
            <a:r>
              <a:rPr lang="en-US" dirty="0"/>
              <a:t>Some reasoning or some reference to theory is needed, depending on the context.</a:t>
            </a:r>
          </a:p>
          <a:p>
            <a:pPr marL="457200" indent="-457200">
              <a:buClr>
                <a:schemeClr val="accent6">
                  <a:lumMod val="50000"/>
                </a:schemeClr>
              </a:buClr>
              <a:buFont typeface="Wingdings 3" panose="05040102010807070707" pitchFamily="18" charset="2"/>
              <a:buChar char=""/>
            </a:pPr>
            <a:r>
              <a:rPr lang="en-US" dirty="0"/>
              <a:t>Explaining and discussing require you to give a more detailed answer than when you are asked to ‘describe' something</a:t>
            </a:r>
            <a:r>
              <a:rPr lang="en-US" dirty="0" smtClean="0"/>
              <a:t>.</a:t>
            </a:r>
            <a:endParaRPr lang="en-US" dirty="0"/>
          </a:p>
          <a:p>
            <a:pPr>
              <a:buClr>
                <a:schemeClr val="accent6">
                  <a:lumMod val="50000"/>
                </a:schemeClr>
              </a:buClr>
            </a:pPr>
            <a:r>
              <a:rPr lang="en-US" b="1" dirty="0"/>
              <a:t>Apply</a:t>
            </a:r>
          </a:p>
          <a:p>
            <a:pPr marL="457200" indent="-457200">
              <a:buClr>
                <a:schemeClr val="accent6">
                  <a:lumMod val="50000"/>
                </a:schemeClr>
              </a:buClr>
              <a:buFont typeface="Wingdings 3" panose="05040102010807070707" pitchFamily="18" charset="2"/>
              <a:buChar char=""/>
            </a:pPr>
            <a:r>
              <a:rPr lang="en-US" dirty="0"/>
              <a:t>Here, you must make sure that you relate your answer to the given situation (this is always good practice in Business Studies exams</a:t>
            </a:r>
            <a:r>
              <a:rPr lang="en-US" dirty="0" smtClean="0"/>
              <a:t>).</a:t>
            </a:r>
            <a:endParaRPr lang="en-US" dirty="0"/>
          </a:p>
          <a:p>
            <a:pPr>
              <a:buClr>
                <a:schemeClr val="accent6">
                  <a:lumMod val="50000"/>
                </a:schemeClr>
              </a:buClr>
            </a:pPr>
            <a:r>
              <a:rPr lang="en-US" b="1" dirty="0"/>
              <a:t>Evaluate</a:t>
            </a:r>
          </a:p>
          <a:p>
            <a:pPr marL="457200" indent="-457200">
              <a:buClr>
                <a:schemeClr val="accent6">
                  <a:lumMod val="50000"/>
                </a:schemeClr>
              </a:buClr>
              <a:buFont typeface="Wingdings 3" panose="05040102010807070707" pitchFamily="18" charset="2"/>
              <a:buChar char=""/>
            </a:pPr>
            <a:r>
              <a:rPr lang="en-US" dirty="0"/>
              <a:t>You are required to provide full and detailed arguments, often ‘for' and ‘against', to show your depth of understanding</a:t>
            </a:r>
            <a:r>
              <a:rPr lang="en-US" dirty="0" smtClean="0"/>
              <a:t>.</a:t>
            </a:r>
            <a:endParaRPr lang="en-US" dirty="0"/>
          </a:p>
          <a:p>
            <a:pPr>
              <a:buClr>
                <a:schemeClr val="accent6">
                  <a:lumMod val="50000"/>
                </a:schemeClr>
              </a:buClr>
            </a:pPr>
            <a:r>
              <a:rPr lang="en-US" b="1" dirty="0"/>
              <a:t>Calculate</a:t>
            </a:r>
          </a:p>
          <a:p>
            <a:pPr marL="457200" indent="-457200">
              <a:buClr>
                <a:schemeClr val="accent6">
                  <a:lumMod val="50000"/>
                </a:schemeClr>
              </a:buClr>
              <a:buFont typeface="Wingdings 3" panose="05040102010807070707" pitchFamily="18" charset="2"/>
              <a:buChar char=""/>
            </a:pPr>
            <a:r>
              <a:rPr lang="en-US" dirty="0"/>
              <a:t>A numerical answer is required here</a:t>
            </a:r>
            <a:r>
              <a:rPr lang="en-US" dirty="0" smtClean="0"/>
              <a:t>.</a:t>
            </a:r>
            <a:endParaRPr lang="en-US" dirty="0"/>
          </a:p>
        </p:txBody>
      </p:sp>
    </p:spTree>
    <p:extLst>
      <p:ext uri="{BB962C8B-B14F-4D97-AF65-F5344CB8AC3E}">
        <p14:creationId xmlns:p14="http://schemas.microsoft.com/office/powerpoint/2010/main" val="2294758787"/>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408712" cy="558614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00" dirty="0"/>
              <a:t>These figures are extraordinary and pose many questions for traditional retail outlets. Many businesses with traditional stores have embraced changing technology and changing social habits and have become part of the shop-at-home culture, whilst many new businesses use only online selling to sell their products and services. </a:t>
            </a:r>
            <a:endParaRPr lang="en-US" sz="2100" dirty="0" smtClean="0"/>
          </a:p>
          <a:p>
            <a:pPr marL="342900" indent="-342900">
              <a:buClr>
                <a:schemeClr val="accent6">
                  <a:lumMod val="50000"/>
                </a:schemeClr>
              </a:buClr>
              <a:buFont typeface="Wingdings 3" panose="05040102010807070707" pitchFamily="18" charset="2"/>
              <a:buChar char=""/>
            </a:pPr>
            <a:r>
              <a:rPr lang="en-US" sz="2100" dirty="0" smtClean="0"/>
              <a:t>Among </a:t>
            </a:r>
            <a:r>
              <a:rPr lang="en-US" sz="2100" dirty="0"/>
              <a:t>the traditionalists who have embraced this most recent of trends are the leading supermarket groups and clothes retailers. </a:t>
            </a:r>
            <a:endParaRPr lang="en-US" sz="2100" dirty="0" smtClean="0"/>
          </a:p>
          <a:p>
            <a:pPr marL="342900" indent="-342900">
              <a:buClr>
                <a:schemeClr val="accent6">
                  <a:lumMod val="50000"/>
                </a:schemeClr>
              </a:buClr>
              <a:buFont typeface="Wingdings 3" panose="05040102010807070707" pitchFamily="18" charset="2"/>
              <a:buChar char=""/>
            </a:pPr>
            <a:r>
              <a:rPr lang="en-US" sz="2100" dirty="0" smtClean="0"/>
              <a:t>Banks </a:t>
            </a:r>
            <a:r>
              <a:rPr lang="en-US" sz="2100" dirty="0"/>
              <a:t>and financial service providers are keen for their customers to open online accounts as this move will reduce their costs for those organisations. This leaves them with the opportunity to make increased profits for their shareholders or to pass on savings as price reductions to their customers.</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5.3 </a:t>
            </a:r>
            <a:r>
              <a:rPr lang="en-GB" sz="4000" dirty="0"/>
              <a:t>– </a:t>
            </a:r>
            <a:r>
              <a:rPr lang="en-GB" sz="4000" dirty="0" smtClean="0"/>
              <a:t>Online Retailing</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a:t>
            </a:r>
            <a:endParaRPr lang="en-GB" sz="1200" b="1" dirty="0">
              <a:latin typeface="Arial" panose="020B0604020202020204" pitchFamily="34" charset="0"/>
              <a:cs typeface="Arial" panose="020B0604020202020204" pitchFamily="34" charset="0"/>
            </a:endParaRPr>
          </a:p>
        </p:txBody>
      </p:sp>
      <p:sp>
        <p:nvSpPr>
          <p:cNvPr id="3" name="Rectangle 2"/>
          <p:cNvSpPr/>
          <p:nvPr/>
        </p:nvSpPr>
        <p:spPr>
          <a:xfrm>
            <a:off x="6804248" y="4809926"/>
            <a:ext cx="2088232" cy="923330"/>
          </a:xfrm>
          <a:prstGeom prst="rect">
            <a:avLst/>
          </a:prstGeom>
        </p:spPr>
        <p:txBody>
          <a:bodyPr wrap="square">
            <a:spAutoFit/>
          </a:bodyPr>
          <a:lstStyle/>
          <a:p>
            <a:pPr algn="ctr"/>
            <a:r>
              <a:rPr lang="en-US" b="1" dirty="0">
                <a:solidFill>
                  <a:srgbClr val="000000"/>
                </a:solidFill>
                <a:latin typeface="Arial Unicode MS" panose="020B0604020202020204" pitchFamily="34" charset="-128"/>
              </a:rPr>
              <a:t>Table 1</a:t>
            </a:r>
            <a:r>
              <a:rPr lang="en-US" dirty="0">
                <a:solidFill>
                  <a:srgbClr val="000000"/>
                </a:solidFill>
                <a:latin typeface="Arial Unicode MS" panose="020B0604020202020204" pitchFamily="34" charset="-128"/>
              </a:rPr>
              <a:t>: Internet sales as a </a:t>
            </a:r>
            <a:r>
              <a:rPr lang="en-US" dirty="0" smtClean="0">
                <a:solidFill>
                  <a:srgbClr val="000000"/>
                </a:solidFill>
                <a:latin typeface="Arial Unicode MS" panose="020B0604020202020204" pitchFamily="34" charset="-128"/>
              </a:rPr>
              <a:t>% of </a:t>
            </a:r>
            <a:r>
              <a:rPr lang="en-US" dirty="0">
                <a:solidFill>
                  <a:srgbClr val="000000"/>
                </a:solidFill>
                <a:latin typeface="Arial Unicode MS" panose="020B0604020202020204" pitchFamily="34" charset="-128"/>
              </a:rPr>
              <a:t>total retail sales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84372033"/>
              </p:ext>
            </p:extLst>
          </p:nvPr>
        </p:nvGraphicFramePr>
        <p:xfrm>
          <a:off x="6660232" y="1151280"/>
          <a:ext cx="2183177" cy="3475321"/>
        </p:xfrm>
        <a:graphic>
          <a:graphicData uri="http://schemas.openxmlformats.org/drawingml/2006/table">
            <a:tbl>
              <a:tblPr firstRow="1" firstCol="1" bandRow="1">
                <a:tableStyleId>{21E4AEA4-8DFA-4A89-87EB-49C32662AFE0}</a:tableStyleId>
              </a:tblPr>
              <a:tblGrid>
                <a:gridCol w="1370929"/>
                <a:gridCol w="812248"/>
              </a:tblGrid>
              <a:tr h="549528">
                <a:tc>
                  <a:txBody>
                    <a:bodyPr/>
                    <a:lstStyle/>
                    <a:p>
                      <a:pPr>
                        <a:lnSpc>
                          <a:spcPts val="850"/>
                        </a:lnSpc>
                        <a:spcAft>
                          <a:spcPts val="0"/>
                        </a:spcAft>
                      </a:pPr>
                      <a:endParaRPr lang="en-GB" sz="16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IE" sz="2400" dirty="0" smtClean="0">
                          <a:solidFill>
                            <a:srgbClr val="000000"/>
                          </a:solidFill>
                          <a:effectLst/>
                          <a:latin typeface="Arial" panose="020B0604020202020204" pitchFamily="34" charset="0"/>
                          <a:ea typeface="Arial Unicode MS" panose="020B0604020202020204" pitchFamily="34" charset="-128"/>
                          <a:cs typeface="Arial" panose="020B0604020202020204" pitchFamily="34" charset="0"/>
                        </a:rPr>
                        <a:t>%</a:t>
                      </a:r>
                      <a:endParaRPr lang="en-GB" sz="16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597594">
                <a:tc>
                  <a:txBody>
                    <a:bodyPr/>
                    <a:lstStyle/>
                    <a:p>
                      <a:pPr>
                        <a:lnSpc>
                          <a:spcPts val="850"/>
                        </a:lnSpc>
                        <a:spcAft>
                          <a:spcPts val="0"/>
                        </a:spcAft>
                      </a:pPr>
                      <a:r>
                        <a:rPr lang="en-US" sz="1600" u="none" strike="noStrike" spc="0" dirty="0">
                          <a:effectLst/>
                          <a:latin typeface="Arial" panose="020B0604020202020204" pitchFamily="34" charset="0"/>
                          <a:cs typeface="Arial" panose="020B0604020202020204" pitchFamily="34" charset="0"/>
                        </a:rPr>
                        <a:t>January 2007</a:t>
                      </a:r>
                      <a:endParaRPr lang="en-GB" sz="16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a:effectLst/>
                          <a:latin typeface="Arial" panose="020B0604020202020204" pitchFamily="34" charset="0"/>
                          <a:cs typeface="Arial" panose="020B0604020202020204" pitchFamily="34" charset="0"/>
                        </a:rPr>
                        <a:t>3.0</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455968">
                <a:tc>
                  <a:txBody>
                    <a:bodyPr/>
                    <a:lstStyle/>
                    <a:p>
                      <a:pPr>
                        <a:lnSpc>
                          <a:spcPts val="850"/>
                        </a:lnSpc>
                        <a:spcAft>
                          <a:spcPts val="0"/>
                        </a:spcAft>
                      </a:pPr>
                      <a:r>
                        <a:rPr lang="en-US" sz="1600" u="none" strike="noStrike" spc="0">
                          <a:effectLst/>
                          <a:latin typeface="Arial" panose="020B0604020202020204" pitchFamily="34" charset="0"/>
                          <a:cs typeface="Arial" panose="020B0604020202020204" pitchFamily="34" charset="0"/>
                        </a:rPr>
                        <a:t>January 2008</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a:effectLst/>
                          <a:latin typeface="Arial" panose="020B0604020202020204" pitchFamily="34" charset="0"/>
                          <a:cs typeface="Arial" panose="020B0604020202020204" pitchFamily="34" charset="0"/>
                        </a:rPr>
                        <a:t>4.8</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438697">
                <a:tc>
                  <a:txBody>
                    <a:bodyPr/>
                    <a:lstStyle/>
                    <a:p>
                      <a:pPr>
                        <a:lnSpc>
                          <a:spcPts val="850"/>
                        </a:lnSpc>
                        <a:spcAft>
                          <a:spcPts val="0"/>
                        </a:spcAft>
                      </a:pPr>
                      <a:r>
                        <a:rPr lang="en-US" sz="1600" u="none" strike="noStrike" spc="0">
                          <a:effectLst/>
                          <a:latin typeface="Arial" panose="020B0604020202020204" pitchFamily="34" charset="0"/>
                          <a:cs typeface="Arial" panose="020B0604020202020204" pitchFamily="34" charset="0"/>
                        </a:rPr>
                        <a:t>January 2009</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a:effectLst/>
                          <a:latin typeface="Arial" panose="020B0604020202020204" pitchFamily="34" charset="0"/>
                          <a:cs typeface="Arial" panose="020B0604020202020204" pitchFamily="34" charset="0"/>
                        </a:rPr>
                        <a:t>6.6</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455968">
                <a:tc>
                  <a:txBody>
                    <a:bodyPr/>
                    <a:lstStyle/>
                    <a:p>
                      <a:pPr>
                        <a:lnSpc>
                          <a:spcPts val="850"/>
                        </a:lnSpc>
                        <a:spcAft>
                          <a:spcPts val="0"/>
                        </a:spcAft>
                      </a:pPr>
                      <a:r>
                        <a:rPr lang="en-US" sz="1600" u="none" strike="noStrike" spc="0">
                          <a:effectLst/>
                          <a:latin typeface="Arial" panose="020B0604020202020204" pitchFamily="34" charset="0"/>
                          <a:cs typeface="Arial" panose="020B0604020202020204" pitchFamily="34" charset="0"/>
                        </a:rPr>
                        <a:t>January 2010</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a:effectLst/>
                          <a:latin typeface="Arial" panose="020B0604020202020204" pitchFamily="34" charset="0"/>
                          <a:cs typeface="Arial" panose="020B0604020202020204" pitchFamily="34" charset="0"/>
                        </a:rPr>
                        <a:t>7.6</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447331">
                <a:tc>
                  <a:txBody>
                    <a:bodyPr/>
                    <a:lstStyle/>
                    <a:p>
                      <a:pPr>
                        <a:lnSpc>
                          <a:spcPts val="850"/>
                        </a:lnSpc>
                        <a:spcAft>
                          <a:spcPts val="0"/>
                        </a:spcAft>
                      </a:pPr>
                      <a:r>
                        <a:rPr lang="en-US" sz="1600" u="none" strike="noStrike" spc="0">
                          <a:effectLst/>
                          <a:latin typeface="Arial" panose="020B0604020202020204" pitchFamily="34" charset="0"/>
                          <a:cs typeface="Arial" panose="020B0604020202020204" pitchFamily="34" charset="0"/>
                        </a:rPr>
                        <a:t>January 2011</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a:effectLst/>
                          <a:latin typeface="Arial" panose="020B0604020202020204" pitchFamily="34" charset="0"/>
                          <a:cs typeface="Arial" panose="020B0604020202020204" pitchFamily="34" charset="0"/>
                        </a:rPr>
                        <a:t>8.9</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r h="530235">
                <a:tc>
                  <a:txBody>
                    <a:bodyPr/>
                    <a:lstStyle/>
                    <a:p>
                      <a:pPr>
                        <a:lnSpc>
                          <a:spcPts val="850"/>
                        </a:lnSpc>
                        <a:spcAft>
                          <a:spcPts val="0"/>
                        </a:spcAft>
                      </a:pPr>
                      <a:r>
                        <a:rPr lang="en-US" sz="1600" u="none" strike="noStrike" spc="0">
                          <a:effectLst/>
                          <a:latin typeface="Arial" panose="020B0604020202020204" pitchFamily="34" charset="0"/>
                          <a:cs typeface="Arial" panose="020B0604020202020204" pitchFamily="34" charset="0"/>
                        </a:rPr>
                        <a:t>July 2011</a:t>
                      </a:r>
                      <a:endParaRPr lang="en-GB" sz="160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c>
                  <a:txBody>
                    <a:bodyPr/>
                    <a:lstStyle/>
                    <a:p>
                      <a:pPr algn="ctr">
                        <a:lnSpc>
                          <a:spcPts val="850"/>
                        </a:lnSpc>
                        <a:spcAft>
                          <a:spcPts val="0"/>
                        </a:spcAft>
                      </a:pPr>
                      <a:r>
                        <a:rPr lang="en-US" sz="1600" u="none" strike="noStrike" spc="0" dirty="0">
                          <a:effectLst/>
                          <a:latin typeface="Arial" panose="020B0604020202020204" pitchFamily="34" charset="0"/>
                          <a:cs typeface="Arial" panose="020B0604020202020204" pitchFamily="34" charset="0"/>
                        </a:rPr>
                        <a:t>9.1</a:t>
                      </a:r>
                      <a:endParaRPr lang="en-GB" sz="1600" dirty="0">
                        <a:solidFill>
                          <a:srgbClr val="000000"/>
                        </a:solidFill>
                        <a:effectLst/>
                        <a:latin typeface="Arial" panose="020B0604020202020204" pitchFamily="34" charset="0"/>
                        <a:ea typeface="Arial Unicode MS" panose="020B0604020202020204" pitchFamily="34" charset="-128"/>
                        <a:cs typeface="Arial" panose="020B0604020202020204" pitchFamily="34" charset="0"/>
                      </a:endParaRPr>
                    </a:p>
                  </a:txBody>
                  <a:tcPr marL="6350" marR="6350" marT="0" marB="0" anchor="ctr"/>
                </a:tc>
              </a:tr>
            </a:tbl>
          </a:graphicData>
        </a:graphic>
      </p:graphicFrame>
    </p:spTree>
    <p:extLst>
      <p:ext uri="{BB962C8B-B14F-4D97-AF65-F5344CB8AC3E}">
        <p14:creationId xmlns:p14="http://schemas.microsoft.com/office/powerpoint/2010/main" val="1479294312"/>
      </p:ext>
    </p:extLst>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58614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00" dirty="0"/>
              <a:t>Among the winners in this revolution in shopping are the logistics firms who deliver the goods. Among the losers will be those who are affected by increasing traffic loads and </a:t>
            </a:r>
            <a:r>
              <a:rPr lang="en-US" sz="2100" dirty="0" smtClean="0"/>
              <a:t>increasing congestion. </a:t>
            </a:r>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endParaRPr lang="en-US" sz="2100" dirty="0" smtClean="0"/>
          </a:p>
          <a:p>
            <a:pPr marL="342900" indent="-342900">
              <a:buClr>
                <a:schemeClr val="accent6">
                  <a:lumMod val="50000"/>
                </a:schemeClr>
              </a:buClr>
              <a:buFont typeface="Wingdings 3" panose="05040102010807070707" pitchFamily="18" charset="2"/>
              <a:buChar char=""/>
            </a:pPr>
            <a:endParaRPr lang="en-US" sz="2100" dirty="0"/>
          </a:p>
          <a:p>
            <a:pPr marL="342900" indent="-342900">
              <a:buClr>
                <a:schemeClr val="accent6">
                  <a:lumMod val="50000"/>
                </a:schemeClr>
              </a:buClr>
              <a:buFont typeface="Wingdings 3" panose="05040102010807070707" pitchFamily="18" charset="2"/>
              <a:buChar char=""/>
            </a:pPr>
            <a:r>
              <a:rPr lang="en-US" sz="2100" dirty="0" smtClean="0"/>
              <a:t>The oldest sweet shop in England has embraced online retailing.</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5.3 </a:t>
            </a:r>
            <a:r>
              <a:rPr lang="en-GB" sz="4000" dirty="0"/>
              <a:t>– </a:t>
            </a:r>
            <a:r>
              <a:rPr lang="en-GB" sz="4000" dirty="0" smtClean="0"/>
              <a:t>Online Retailing</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30</a:t>
            </a:r>
            <a:endParaRPr lang="en-GB" sz="1200" b="1" dirty="0">
              <a:latin typeface="Arial" panose="020B0604020202020204" pitchFamily="34" charset="0"/>
              <a:cs typeface="Arial" panose="020B0604020202020204" pitchFamily="34" charset="0"/>
            </a:endParaRPr>
          </a:p>
        </p:txBody>
      </p:sp>
      <p:pic>
        <p:nvPicPr>
          <p:cNvPr id="5" name="Picture 4">
            <a:hlinkClick r:id="rId3"/>
          </p:cNvPr>
          <p:cNvPicPr>
            <a:picLocks noChangeAspect="1"/>
          </p:cNvPicPr>
          <p:nvPr/>
        </p:nvPicPr>
        <p:blipFill rotWithShape="1">
          <a:blip r:embed="rId4"/>
          <a:srcRect l="5726" t="18500" r="6279" b="5703"/>
          <a:stretch/>
        </p:blipFill>
        <p:spPr>
          <a:xfrm>
            <a:off x="1115616" y="2204864"/>
            <a:ext cx="7056784" cy="4085507"/>
          </a:xfrm>
          <a:prstGeom prst="rect">
            <a:avLst/>
          </a:prstGeom>
        </p:spPr>
      </p:pic>
    </p:spTree>
    <p:extLst>
      <p:ext uri="{BB962C8B-B14F-4D97-AF65-F5344CB8AC3E}">
        <p14:creationId xmlns:p14="http://schemas.microsoft.com/office/powerpoint/2010/main" val="3361590754"/>
      </p:ext>
    </p:extLst>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568952" cy="5586145"/>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2100" dirty="0"/>
              <a:t>Businesses that have decided to retail online are faced with the challenge of how to adapt their marketing mix to achieve best results. The product itself may or may not change. </a:t>
            </a:r>
            <a:r>
              <a:rPr lang="en-US" sz="2100" dirty="0" smtClean="0"/>
              <a:t>E.g. </a:t>
            </a:r>
            <a:r>
              <a:rPr lang="en-US" sz="2100" dirty="0"/>
              <a:t>cafes and restaurants that will cater for outside functions, delivering to the door, are unlikely to change what they have on offer - only the setting is changed</a:t>
            </a:r>
            <a:r>
              <a:rPr lang="en-US" sz="2100" dirty="0" smtClean="0"/>
              <a:t>.</a:t>
            </a:r>
          </a:p>
          <a:p>
            <a:pPr marL="342900" indent="-342900">
              <a:buClr>
                <a:schemeClr val="accent6">
                  <a:lumMod val="50000"/>
                </a:schemeClr>
              </a:buClr>
              <a:buFont typeface="Wingdings 3" panose="05040102010807070707" pitchFamily="18" charset="2"/>
              <a:buChar char=""/>
            </a:pPr>
            <a:r>
              <a:rPr lang="en-US" sz="2100" dirty="0" smtClean="0"/>
              <a:t>But </a:t>
            </a:r>
            <a:r>
              <a:rPr lang="en-US" sz="2100" dirty="0"/>
              <a:t>firms that want to cater for the world market may have to make significant changes, perhaps to their product but also in relation to promotion and getting their product to its </a:t>
            </a:r>
            <a:r>
              <a:rPr lang="en-US" sz="2100" dirty="0" smtClean="0"/>
              <a:t>destination.</a:t>
            </a:r>
          </a:p>
          <a:p>
            <a:pPr marL="342900" indent="-342900">
              <a:buClr>
                <a:schemeClr val="accent6">
                  <a:lumMod val="50000"/>
                </a:schemeClr>
              </a:buClr>
              <a:buFont typeface="Wingdings 3" panose="05040102010807070707" pitchFamily="18" charset="2"/>
              <a:buChar char=""/>
            </a:pPr>
            <a:r>
              <a:rPr lang="en-US" sz="2100" dirty="0" smtClean="0"/>
              <a:t>Web-site </a:t>
            </a:r>
            <a:r>
              <a:rPr lang="en-US" sz="2100" dirty="0"/>
              <a:t>design may be critical in attracting customers, but there must also be a </a:t>
            </a:r>
            <a:r>
              <a:rPr lang="en-US" sz="2100" dirty="0" smtClean="0"/>
              <a:t/>
            </a:r>
            <a:br>
              <a:rPr lang="en-US" sz="2100" dirty="0" smtClean="0"/>
            </a:br>
            <a:r>
              <a:rPr lang="en-US" sz="2100" dirty="0" smtClean="0"/>
              <a:t>strategy </a:t>
            </a:r>
            <a:r>
              <a:rPr lang="en-US" sz="2100" dirty="0"/>
              <a:t>for </a:t>
            </a:r>
            <a:r>
              <a:rPr lang="en-US" sz="2100" dirty="0" smtClean="0"/>
              <a:t/>
            </a:r>
            <a:br>
              <a:rPr lang="en-US" sz="2100" dirty="0" smtClean="0"/>
            </a:br>
            <a:r>
              <a:rPr lang="en-US" sz="2100" dirty="0" smtClean="0"/>
              <a:t>making </a:t>
            </a:r>
            <a:r>
              <a:rPr lang="en-US" sz="2100" dirty="0"/>
              <a:t>sure </a:t>
            </a:r>
            <a:r>
              <a:rPr lang="en-US" sz="2100" dirty="0" smtClean="0"/>
              <a:t/>
            </a:r>
            <a:br>
              <a:rPr lang="en-US" sz="2100" dirty="0" smtClean="0"/>
            </a:br>
            <a:r>
              <a:rPr lang="en-US" sz="2100" dirty="0" smtClean="0"/>
              <a:t>potential </a:t>
            </a:r>
            <a:r>
              <a:rPr lang="en-US" sz="2100" dirty="0"/>
              <a:t>customers </a:t>
            </a:r>
            <a:r>
              <a:rPr lang="en-US" sz="2100" dirty="0" smtClean="0"/>
              <a:t/>
            </a:r>
            <a:br>
              <a:rPr lang="en-US" sz="2100" dirty="0" smtClean="0"/>
            </a:br>
            <a:r>
              <a:rPr lang="en-US" sz="2100" dirty="0" smtClean="0"/>
              <a:t>can </a:t>
            </a:r>
            <a:r>
              <a:rPr lang="en-US" sz="2100" dirty="0"/>
              <a:t>find it. This </a:t>
            </a:r>
            <a:r>
              <a:rPr lang="en-US" sz="2100" dirty="0" smtClean="0"/>
              <a:t>may</a:t>
            </a:r>
            <a:br>
              <a:rPr lang="en-US" sz="2100" dirty="0" smtClean="0"/>
            </a:br>
            <a:r>
              <a:rPr lang="en-US" sz="2100" dirty="0" smtClean="0"/>
              <a:t>require </a:t>
            </a:r>
            <a:r>
              <a:rPr lang="en-US" sz="2100" dirty="0"/>
              <a:t>conventional </a:t>
            </a:r>
            <a:r>
              <a:rPr lang="en-US" sz="2100" dirty="0" smtClean="0"/>
              <a:t/>
            </a:r>
            <a:br>
              <a:rPr lang="en-US" sz="2100" dirty="0" smtClean="0"/>
            </a:br>
            <a:r>
              <a:rPr lang="en-US" sz="2100" dirty="0" smtClean="0"/>
              <a:t>advertising</a:t>
            </a:r>
            <a:r>
              <a:rPr lang="en-US" sz="2100" dirty="0"/>
              <a:t>.</a:t>
            </a:r>
            <a:endParaRPr lang="en-US" sz="2100" dirty="0" smtClean="0"/>
          </a:p>
        </p:txBody>
      </p:sp>
      <p:sp>
        <p:nvSpPr>
          <p:cNvPr id="6" name="Title 1"/>
          <p:cNvSpPr>
            <a:spLocks noGrp="1"/>
          </p:cNvSpPr>
          <p:nvPr>
            <p:ph type="title"/>
          </p:nvPr>
        </p:nvSpPr>
        <p:spPr>
          <a:xfrm>
            <a:off x="35496" y="72008"/>
            <a:ext cx="7704856" cy="548680"/>
          </a:xfrm>
        </p:spPr>
        <p:txBody>
          <a:bodyPr>
            <a:noAutofit/>
          </a:bodyPr>
          <a:lstStyle/>
          <a:p>
            <a:r>
              <a:rPr lang="en-GB" sz="3100" dirty="0" smtClean="0"/>
              <a:t>5.3 </a:t>
            </a:r>
            <a:r>
              <a:rPr lang="en-GB" sz="3100" dirty="0"/>
              <a:t>– </a:t>
            </a:r>
            <a:r>
              <a:rPr lang="en-GB" sz="3100" dirty="0" smtClean="0"/>
              <a:t>Online Retailing and the Marketing Mix</a:t>
            </a:r>
            <a:endParaRPr lang="en-GB" sz="31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a:t>
            </a:r>
            <a:endParaRPr lang="en-GB" sz="1200" b="1" dirty="0">
              <a:latin typeface="Arial" panose="020B0604020202020204" pitchFamily="34" charset="0"/>
              <a:cs typeface="Arial" panose="020B0604020202020204" pitchFamily="34" charset="0"/>
            </a:endParaRPr>
          </a:p>
        </p:txBody>
      </p:sp>
      <p:pic>
        <p:nvPicPr>
          <p:cNvPr id="76802" name="Picture 2" descr="Image result for Online Retailing and the Marketing Mix"/>
          <p:cNvPicPr>
            <a:picLocks noChangeAspect="1" noChangeArrowheads="1"/>
          </p:cNvPicPr>
          <p:nvPr/>
        </p:nvPicPr>
        <p:blipFill rotWithShape="1">
          <a:blip r:embed="rId3">
            <a:extLst>
              <a:ext uri="{28A0092B-C50C-407E-A947-70E740481C1C}">
                <a14:useLocalDpi xmlns:a14="http://schemas.microsoft.com/office/drawing/2010/main" val="0"/>
              </a:ext>
            </a:extLst>
          </a:blip>
          <a:srcRect l="4199" t="7370" r="3822" b="19130"/>
          <a:stretch/>
        </p:blipFill>
        <p:spPr bwMode="auto">
          <a:xfrm>
            <a:off x="3131840" y="4425289"/>
            <a:ext cx="5688632" cy="218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9962144"/>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8640960" cy="5647700"/>
          </a:xfrm>
          <a:prstGeom prst="rect">
            <a:avLst/>
          </a:prstGeom>
        </p:spPr>
        <p:txBody>
          <a:bodyPr wrap="square">
            <a:spAutoFit/>
          </a:bodyPr>
          <a:lstStyle/>
          <a:p>
            <a:pPr>
              <a:buClr>
                <a:schemeClr val="accent6">
                  <a:lumMod val="50000"/>
                </a:schemeClr>
              </a:buClr>
            </a:pPr>
            <a:r>
              <a:rPr lang="en-US" sz="1900" b="1" dirty="0">
                <a:solidFill>
                  <a:srgbClr val="002060"/>
                </a:solidFill>
              </a:rPr>
              <a:t>An online business</a:t>
            </a:r>
          </a:p>
          <a:p>
            <a:pPr marL="342900" indent="-342900">
              <a:buClr>
                <a:schemeClr val="accent6">
                  <a:lumMod val="50000"/>
                </a:schemeClr>
              </a:buClr>
              <a:buFont typeface="Wingdings 3" panose="05040102010807070707" pitchFamily="18" charset="2"/>
              <a:buChar char=""/>
            </a:pPr>
            <a:r>
              <a:rPr lang="en-US" sz="1900" dirty="0">
                <a:solidFill>
                  <a:srgbClr val="002060"/>
                </a:solidFill>
              </a:rPr>
              <a:t>The oldest sweet shop in England is The Oldest Sweet Shop in England! Established in 1827 in the picturesque Yorkshire Dales, you can buy </a:t>
            </a:r>
            <a:r>
              <a:rPr lang="en-US" sz="1900" dirty="0" err="1">
                <a:solidFill>
                  <a:srgbClr val="002060"/>
                </a:solidFill>
              </a:rPr>
              <a:t>sherberts</a:t>
            </a:r>
            <a:r>
              <a:rPr lang="en-US" sz="1900" dirty="0">
                <a:solidFill>
                  <a:srgbClr val="002060"/>
                </a:solidFill>
              </a:rPr>
              <a:t> and </a:t>
            </a:r>
            <a:r>
              <a:rPr lang="en-US" sz="1900" dirty="0" err="1">
                <a:solidFill>
                  <a:srgbClr val="002060"/>
                </a:solidFill>
              </a:rPr>
              <a:t>liquorice</a:t>
            </a:r>
            <a:r>
              <a:rPr lang="en-US" sz="1900" dirty="0">
                <a:solidFill>
                  <a:srgbClr val="002060"/>
                </a:solidFill>
              </a:rPr>
              <a:t>, toffee and chocolate, all produced by small independent suppliers. But in 2005 The Oldest Sweet Shop in England Online was founded. You can now buy Mint Humbugs, Belgian Salt </a:t>
            </a:r>
            <a:r>
              <a:rPr lang="en-US" sz="1900" dirty="0" err="1">
                <a:solidFill>
                  <a:srgbClr val="002060"/>
                </a:solidFill>
              </a:rPr>
              <a:t>Liquorice</a:t>
            </a:r>
            <a:r>
              <a:rPr lang="en-US" sz="1900" dirty="0">
                <a:solidFill>
                  <a:srgbClr val="002060"/>
                </a:solidFill>
              </a:rPr>
              <a:t> and Sugar Sour </a:t>
            </a:r>
            <a:r>
              <a:rPr lang="en-US" sz="1900" dirty="0" err="1">
                <a:solidFill>
                  <a:srgbClr val="002060"/>
                </a:solidFill>
              </a:rPr>
              <a:t>Fizzballs</a:t>
            </a:r>
            <a:r>
              <a:rPr lang="en-US" sz="1900" dirty="0">
                <a:solidFill>
                  <a:srgbClr val="002060"/>
                </a:solidFill>
              </a:rPr>
              <a:t> by pressing a few buttons on your computer. The store uses Royal Mail in the UK for deliveries and </a:t>
            </a:r>
            <a:r>
              <a:rPr lang="en-US" sz="1900" dirty="0" err="1">
                <a:solidFill>
                  <a:srgbClr val="002060"/>
                </a:solidFill>
              </a:rPr>
              <a:t>Fedex</a:t>
            </a:r>
            <a:r>
              <a:rPr lang="en-US" sz="1900" dirty="0">
                <a:solidFill>
                  <a:srgbClr val="002060"/>
                </a:solidFill>
              </a:rPr>
              <a:t> for overseas orders.</a:t>
            </a:r>
          </a:p>
          <a:p>
            <a:pPr>
              <a:buClr>
                <a:schemeClr val="accent6">
                  <a:lumMod val="50000"/>
                </a:schemeClr>
              </a:buClr>
            </a:pPr>
            <a:r>
              <a:rPr lang="en-US" sz="1900" b="1" dirty="0">
                <a:solidFill>
                  <a:srgbClr val="FF0000"/>
                </a:solidFill>
              </a:rPr>
              <a:t>Questions</a:t>
            </a:r>
          </a:p>
          <a:p>
            <a:pPr marL="457200" indent="-457200">
              <a:buClr>
                <a:schemeClr val="accent6">
                  <a:lumMod val="50000"/>
                </a:schemeClr>
              </a:buClr>
              <a:buFont typeface="+mj-lt"/>
              <a:buAutoNum type="arabicPeriod"/>
            </a:pPr>
            <a:r>
              <a:rPr lang="en-US" sz="1900" dirty="0" smtClean="0">
                <a:solidFill>
                  <a:srgbClr val="FF0000"/>
                </a:solidFill>
              </a:rPr>
              <a:t>What </a:t>
            </a:r>
            <a:r>
              <a:rPr lang="en-US" sz="1900" dirty="0">
                <a:solidFill>
                  <a:srgbClr val="FF0000"/>
                </a:solidFill>
              </a:rPr>
              <a:t>steps might The Oldest Sweet Shop in England take to offset criticism that they add to the volume of packaging and create environmental damage. (You may wish to consider job creation and recycling when answering this question.)</a:t>
            </a:r>
          </a:p>
          <a:p>
            <a:pPr marL="457200" indent="-457200">
              <a:buClr>
                <a:schemeClr val="accent6">
                  <a:lumMod val="50000"/>
                </a:schemeClr>
              </a:buClr>
              <a:buFont typeface="+mj-lt"/>
              <a:buAutoNum type="arabicPeriod"/>
            </a:pPr>
            <a:r>
              <a:rPr lang="en-US" sz="1900" dirty="0" smtClean="0">
                <a:solidFill>
                  <a:srgbClr val="FF0000"/>
                </a:solidFill>
              </a:rPr>
              <a:t>How </a:t>
            </a:r>
            <a:r>
              <a:rPr lang="en-US" sz="1900" dirty="0">
                <a:solidFill>
                  <a:srgbClr val="FF0000"/>
                </a:solidFill>
              </a:rPr>
              <a:t>might The Oldest Sweet Shop in England use the marketing mix to promote their online business?</a:t>
            </a:r>
          </a:p>
          <a:p>
            <a:pPr marL="457200" indent="-457200">
              <a:buClr>
                <a:schemeClr val="accent6">
                  <a:lumMod val="50000"/>
                </a:schemeClr>
              </a:buClr>
              <a:buFont typeface="+mj-lt"/>
              <a:buAutoNum type="arabicPeriod"/>
            </a:pPr>
            <a:r>
              <a:rPr lang="en-US" sz="1900" dirty="0" smtClean="0">
                <a:solidFill>
                  <a:srgbClr val="FF0000"/>
                </a:solidFill>
              </a:rPr>
              <a:t>Which </a:t>
            </a:r>
            <a:r>
              <a:rPr lang="en-US" sz="1900" dirty="0">
                <a:solidFill>
                  <a:srgbClr val="FF0000"/>
                </a:solidFill>
              </a:rPr>
              <a:t>of the many aspects of ethical trading might be described as simply good business practice? What kinds of business practice might you regard as being unethical?</a:t>
            </a:r>
          </a:p>
        </p:txBody>
      </p:sp>
      <p:sp>
        <p:nvSpPr>
          <p:cNvPr id="6" name="Title 1"/>
          <p:cNvSpPr>
            <a:spLocks noGrp="1"/>
          </p:cNvSpPr>
          <p:nvPr>
            <p:ph type="title"/>
          </p:nvPr>
        </p:nvSpPr>
        <p:spPr>
          <a:xfrm>
            <a:off x="35496" y="72008"/>
            <a:ext cx="7704856" cy="548680"/>
          </a:xfrm>
        </p:spPr>
        <p:txBody>
          <a:bodyPr>
            <a:noAutofit/>
          </a:bodyPr>
          <a:lstStyle/>
          <a:p>
            <a:r>
              <a:rPr lang="en-GB" sz="3100" dirty="0" smtClean="0"/>
              <a:t>5.3 </a:t>
            </a:r>
            <a:r>
              <a:rPr lang="en-GB" sz="3100" dirty="0"/>
              <a:t>– </a:t>
            </a:r>
            <a:r>
              <a:rPr lang="en-GB" sz="3100" dirty="0" smtClean="0"/>
              <a:t>Online Retailing and the Marketing Mix</a:t>
            </a:r>
            <a:endParaRPr lang="en-GB" sz="31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a:t>
            </a:r>
            <a:endParaRPr lang="en-GB" sz="1200" b="1" dirty="0">
              <a:latin typeface="Arial" panose="020B0604020202020204" pitchFamily="34" charset="0"/>
              <a:cs typeface="Arial" panose="020B0604020202020204" pitchFamily="34" charset="0"/>
            </a:endParaRPr>
          </a:p>
        </p:txBody>
      </p:sp>
      <p:pic>
        <p:nvPicPr>
          <p:cNvPr id="78850" name="Picture 2" descr="Image result for bassetts jelly baby"/>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26" t="17376" b="24636"/>
          <a:stretch/>
        </p:blipFill>
        <p:spPr bwMode="auto">
          <a:xfrm>
            <a:off x="8058175" y="1700808"/>
            <a:ext cx="864096" cy="777686"/>
          </a:xfrm>
          <a:prstGeom prst="rect">
            <a:avLst/>
          </a:prstGeom>
          <a:noFill/>
          <a:extLst>
            <a:ext uri="{909E8E84-426E-40DD-AFC4-6F175D3DCCD1}">
              <a14:hiddenFill xmlns:a14="http://schemas.microsoft.com/office/drawing/2010/main">
                <a:solidFill>
                  <a:srgbClr val="FFFFFF"/>
                </a:solidFill>
              </a14:hiddenFill>
            </a:ext>
          </a:extLst>
        </p:spPr>
      </p:pic>
      <p:pic>
        <p:nvPicPr>
          <p:cNvPr id="78852" name="Picture 4" descr="Image result for flying saucers candy"/>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59" t="21777" r="259" b="12598"/>
          <a:stretch/>
        </p:blipFill>
        <p:spPr bwMode="auto">
          <a:xfrm>
            <a:off x="7740352" y="3552550"/>
            <a:ext cx="1152128" cy="570001"/>
          </a:xfrm>
          <a:prstGeom prst="rect">
            <a:avLst/>
          </a:prstGeom>
          <a:noFill/>
          <a:extLst>
            <a:ext uri="{909E8E84-426E-40DD-AFC4-6F175D3DCCD1}">
              <a14:hiddenFill xmlns:a14="http://schemas.microsoft.com/office/drawing/2010/main">
                <a:solidFill>
                  <a:srgbClr val="FFFFFF"/>
                </a:solidFill>
              </a14:hiddenFill>
            </a:ext>
          </a:extLst>
        </p:spPr>
      </p:pic>
      <p:pic>
        <p:nvPicPr>
          <p:cNvPr id="78854" name="Picture 6" descr="Image result for refreshers sweets"/>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6602" b="7215"/>
          <a:stretch/>
        </p:blipFill>
        <p:spPr bwMode="auto">
          <a:xfrm>
            <a:off x="8031172" y="4797152"/>
            <a:ext cx="864096" cy="489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772151"/>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124744"/>
            <a:ext cx="6840760" cy="5878532"/>
          </a:xfrm>
          <a:prstGeom prst="rect">
            <a:avLst/>
          </a:prstGeom>
        </p:spPr>
        <p:txBody>
          <a:bodyPr wrap="square">
            <a:spAutoFit/>
          </a:bodyPr>
          <a:lstStyle/>
          <a:p>
            <a:pPr marL="342900" indent="-342900">
              <a:buClr>
                <a:schemeClr val="accent6">
                  <a:lumMod val="50000"/>
                </a:schemeClr>
              </a:buClr>
              <a:buFont typeface="Wingdings 3" panose="05040102010807070707" pitchFamily="18" charset="2"/>
              <a:buChar char=""/>
            </a:pPr>
            <a:r>
              <a:rPr lang="en-US" sz="1820" dirty="0"/>
              <a:t>Big businesses have market power. They rely on suppliers to provide their inputs but very often these suppliers are relatively small businesses, and their big customer is vitally important to their survival. Supermarkets like to be able to cut their prices, as this can increase their market share. But this may mean paring down the supplier companies' profits to an absolute minimum. The resulting competition can be tough for smaller businesses to live with.</a:t>
            </a:r>
          </a:p>
          <a:p>
            <a:pPr marL="342900" indent="-342900">
              <a:buClr>
                <a:schemeClr val="accent6">
                  <a:lumMod val="50000"/>
                </a:schemeClr>
              </a:buClr>
              <a:buFont typeface="Wingdings 3" panose="05040102010807070707" pitchFamily="18" charset="2"/>
              <a:buChar char=""/>
            </a:pPr>
            <a:r>
              <a:rPr lang="en-US" sz="1820" dirty="0"/>
              <a:t>On top of paying low prices, big businesses can squeeze their suppliers in other ways. They may want to raise quality standards without raising the price they pay. Or they may insist on paying invoices 30 or 60 days past the delivery date. The suppliers have to find the funds to give them trade credit. This can be extremely difficult for a small business.</a:t>
            </a:r>
          </a:p>
          <a:p>
            <a:pPr marL="342900" indent="-342900">
              <a:buClr>
                <a:schemeClr val="accent6">
                  <a:lumMod val="50000"/>
                </a:schemeClr>
              </a:buClr>
              <a:buFont typeface="Wingdings 3" panose="05040102010807070707" pitchFamily="18" charset="2"/>
              <a:buChar char=""/>
            </a:pPr>
            <a:r>
              <a:rPr lang="en-US" sz="1820" dirty="0"/>
              <a:t>In fairness, many businesses are now operating more efficiently than they would have in the past, and customers have benefited. Nevertheless, the business climate can be very harsh for SMEs (small and medium-sized enterprises). Some businesses strive for good relationships with their suppliers. But there are issues. </a:t>
            </a:r>
          </a:p>
        </p:txBody>
      </p:sp>
      <p:sp>
        <p:nvSpPr>
          <p:cNvPr id="6" name="Title 1"/>
          <p:cNvSpPr>
            <a:spLocks noGrp="1"/>
          </p:cNvSpPr>
          <p:nvPr>
            <p:ph type="title"/>
          </p:nvPr>
        </p:nvSpPr>
        <p:spPr>
          <a:xfrm>
            <a:off x="35496" y="72008"/>
            <a:ext cx="7704856" cy="548680"/>
          </a:xfrm>
        </p:spPr>
        <p:txBody>
          <a:bodyPr>
            <a:noAutofit/>
          </a:bodyPr>
          <a:lstStyle/>
          <a:p>
            <a:r>
              <a:rPr lang="en-GB" sz="4000" dirty="0" smtClean="0"/>
              <a:t>5.3 </a:t>
            </a:r>
            <a:r>
              <a:rPr lang="en-GB" sz="4000" dirty="0"/>
              <a:t>– </a:t>
            </a:r>
            <a:r>
              <a:rPr lang="en-GB" sz="4000" dirty="0" smtClean="0"/>
              <a:t>Retailer Purchasing Power</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31</a:t>
            </a:r>
            <a:endParaRPr lang="en-GB" sz="1200" b="1" dirty="0">
              <a:latin typeface="Arial" panose="020B0604020202020204" pitchFamily="34" charset="0"/>
              <a:cs typeface="Arial" panose="020B0604020202020204" pitchFamily="34" charset="0"/>
            </a:endParaRPr>
          </a:p>
        </p:txBody>
      </p:sp>
      <p:pic>
        <p:nvPicPr>
          <p:cNvPr id="79876" name="Picture 4" descr="Image result for big business vs small business purchasing powe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107" t="14590" r="3545" b="17324"/>
          <a:stretch/>
        </p:blipFill>
        <p:spPr bwMode="auto">
          <a:xfrm>
            <a:off x="7236149" y="3680893"/>
            <a:ext cx="1656163" cy="187996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big business vs small business purchasing powe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011" t="14590" r="54904" b="25430"/>
          <a:stretch/>
        </p:blipFill>
        <p:spPr bwMode="auto">
          <a:xfrm>
            <a:off x="7228853" y="1649640"/>
            <a:ext cx="1663460" cy="192337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Image result for big business vs small business purchasing powe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5486" t="3242" r="6934" b="88652"/>
          <a:stretch/>
        </p:blipFill>
        <p:spPr bwMode="auto">
          <a:xfrm>
            <a:off x="7236296" y="1342348"/>
            <a:ext cx="1659517" cy="27658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Image result for big business vs small business purchasing powe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885" t="3242" r="44514" b="89462"/>
          <a:stretch/>
        </p:blipFill>
        <p:spPr bwMode="auto">
          <a:xfrm>
            <a:off x="7236150" y="1124743"/>
            <a:ext cx="1656163" cy="196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6576626"/>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19" y="1124744"/>
            <a:ext cx="8568953" cy="5683607"/>
          </a:xfrm>
          <a:prstGeom prst="rect">
            <a:avLst/>
          </a:prstGeom>
        </p:spPr>
        <p:txBody>
          <a:bodyPr wrap="square">
            <a:spAutoFit/>
          </a:bodyPr>
          <a:lstStyle/>
          <a:p>
            <a:pPr marL="457200" indent="-457200">
              <a:spcAft>
                <a:spcPts val="400"/>
              </a:spcAft>
              <a:buClr>
                <a:schemeClr val="accent6">
                  <a:lumMod val="50000"/>
                </a:schemeClr>
              </a:buClr>
              <a:buFont typeface="+mj-lt"/>
              <a:buAutoNum type="arabicPeriod"/>
              <a:tabLst>
                <a:tab pos="8345488" algn="r"/>
              </a:tabLst>
            </a:pPr>
            <a:r>
              <a:rPr lang="en-US" sz="2000" dirty="0">
                <a:solidFill>
                  <a:srgbClr val="FF0000"/>
                </a:solidFill>
              </a:rPr>
              <a:t>In October 2013 Blockbuster, the DVD and computer games retail chain, became </a:t>
            </a:r>
            <a:r>
              <a:rPr lang="en-US" sz="2000" dirty="0" smtClean="0">
                <a:solidFill>
                  <a:srgbClr val="FF0000"/>
                </a:solidFill>
              </a:rPr>
              <a:t>the latest </a:t>
            </a:r>
            <a:r>
              <a:rPr lang="en-US" sz="2000" dirty="0">
                <a:solidFill>
                  <a:srgbClr val="FF0000"/>
                </a:solidFill>
              </a:rPr>
              <a:t>business failure and closed all of its stores.	(1)</a:t>
            </a:r>
          </a:p>
          <a:p>
            <a:pPr marL="811213" indent="-360363">
              <a:spcAft>
                <a:spcPts val="400"/>
              </a:spcAft>
              <a:buClr>
                <a:schemeClr val="accent6">
                  <a:lumMod val="50000"/>
                </a:schemeClr>
              </a:buClr>
              <a:buFont typeface="+mj-lt"/>
              <a:buAutoNum type="alphaUcPeriod"/>
            </a:pPr>
            <a:r>
              <a:rPr lang="en-US" sz="2000" dirty="0">
                <a:solidFill>
                  <a:srgbClr val="FF0000"/>
                </a:solidFill>
              </a:rPr>
              <a:t>an increase in Blockbuster’s cash flow</a:t>
            </a:r>
          </a:p>
          <a:p>
            <a:pPr marL="811213" indent="-360363">
              <a:spcAft>
                <a:spcPts val="400"/>
              </a:spcAft>
              <a:buClr>
                <a:schemeClr val="accent6">
                  <a:lumMod val="50000"/>
                </a:schemeClr>
              </a:buClr>
              <a:buFont typeface="+mj-lt"/>
              <a:buAutoNum type="alphaUcPeriod"/>
            </a:pPr>
            <a:r>
              <a:rPr lang="en-US" sz="2000" dirty="0">
                <a:solidFill>
                  <a:srgbClr val="FF0000"/>
                </a:solidFill>
              </a:rPr>
              <a:t>B an increase in online sales of DVDs</a:t>
            </a:r>
          </a:p>
          <a:p>
            <a:pPr marL="811213" indent="-360363">
              <a:spcAft>
                <a:spcPts val="400"/>
              </a:spcAft>
              <a:buClr>
                <a:schemeClr val="accent6">
                  <a:lumMod val="50000"/>
                </a:schemeClr>
              </a:buClr>
              <a:buFont typeface="+mj-lt"/>
              <a:buAutoNum type="alphaUcPeriod"/>
            </a:pPr>
            <a:r>
              <a:rPr lang="en-US" sz="2000" dirty="0">
                <a:solidFill>
                  <a:srgbClr val="FF0000"/>
                </a:solidFill>
              </a:rPr>
              <a:t>C a decrease in supermarkets selling DVDs</a:t>
            </a:r>
          </a:p>
          <a:p>
            <a:pPr marL="811213" indent="-360363">
              <a:spcAft>
                <a:spcPts val="400"/>
              </a:spcAft>
              <a:buClr>
                <a:schemeClr val="accent6">
                  <a:lumMod val="50000"/>
                </a:schemeClr>
              </a:buClr>
              <a:buFont typeface="+mj-lt"/>
              <a:buAutoNum type="alphaUcPeriod"/>
            </a:pPr>
            <a:r>
              <a:rPr lang="en-US" sz="2000" dirty="0">
                <a:solidFill>
                  <a:srgbClr val="FF0000"/>
                </a:solidFill>
              </a:rPr>
              <a:t>D a decrease in Blockbuster’s labour </a:t>
            </a:r>
            <a:r>
              <a:rPr lang="en-US" sz="2000" dirty="0" smtClean="0">
                <a:solidFill>
                  <a:srgbClr val="FF0000"/>
                </a:solidFill>
              </a:rPr>
              <a:t>costs</a:t>
            </a:r>
          </a:p>
          <a:p>
            <a:pPr marL="450850">
              <a:spcAft>
                <a:spcPts val="400"/>
              </a:spcAft>
              <a:buClr>
                <a:schemeClr val="accent6">
                  <a:lumMod val="50000"/>
                </a:schemeClr>
              </a:buClr>
            </a:pPr>
            <a:r>
              <a:rPr lang="en-US" sz="2000" dirty="0" smtClean="0">
                <a:solidFill>
                  <a:srgbClr val="FF0000"/>
                </a:solidFill>
              </a:rPr>
              <a:t>Answer </a:t>
            </a:r>
            <a:r>
              <a:rPr lang="en-US" sz="2000" dirty="0">
                <a:solidFill>
                  <a:srgbClr val="FF0000"/>
                </a:solidFill>
              </a:rPr>
              <a:t>[   </a:t>
            </a:r>
            <a:r>
              <a:rPr lang="en-US" sz="2000" dirty="0" smtClean="0">
                <a:solidFill>
                  <a:srgbClr val="FF0000"/>
                </a:solidFill>
              </a:rPr>
              <a:t>]</a:t>
            </a:r>
          </a:p>
          <a:p>
            <a:pPr>
              <a:spcAft>
                <a:spcPts val="400"/>
              </a:spcAft>
              <a:buClr>
                <a:schemeClr val="accent6">
                  <a:lumMod val="50000"/>
                </a:schemeClr>
              </a:buClr>
            </a:pPr>
            <a:r>
              <a:rPr lang="en-US" sz="2000" dirty="0" smtClean="0">
                <a:solidFill>
                  <a:srgbClr val="FF0000"/>
                </a:solidFill>
              </a:rPr>
              <a:t>(</a:t>
            </a:r>
            <a:r>
              <a:rPr lang="en-US" sz="2000" dirty="0">
                <a:solidFill>
                  <a:srgbClr val="FF0000"/>
                </a:solidFill>
              </a:rPr>
              <a:t>b) Explain why this answer is </a:t>
            </a:r>
            <a:r>
              <a:rPr lang="en-US" sz="2000" dirty="0" smtClean="0">
                <a:solidFill>
                  <a:srgbClr val="FF0000"/>
                </a:solidFill>
              </a:rPr>
              <a:t>correct (Show your working).</a:t>
            </a:r>
            <a:r>
              <a:rPr lang="en-US" sz="2000" dirty="0">
                <a:solidFill>
                  <a:srgbClr val="FF0000"/>
                </a:solidFill>
              </a:rPr>
              <a:t>	(3)</a:t>
            </a:r>
          </a:p>
          <a:p>
            <a:pPr marL="360363" indent="-360363">
              <a:spcAft>
                <a:spcPts val="400"/>
              </a:spcAft>
              <a:buClr>
                <a:schemeClr val="accent6">
                  <a:lumMod val="50000"/>
                </a:schemeClr>
              </a:buClr>
              <a:buFont typeface="Wingdings 3" panose="05040102010807070707" pitchFamily="18" charset="2"/>
              <a:buChar char=""/>
              <a:tabLst>
                <a:tab pos="8345488" algn="r"/>
              </a:tabLst>
            </a:pPr>
            <a:r>
              <a:rPr lang="en-US" sz="2000" dirty="0" smtClean="0">
                <a:solidFill>
                  <a:srgbClr val="FF0000"/>
                </a:solidFill>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r>
              <a:rPr lang="en-US" sz="2000" b="1" dirty="0" smtClean="0">
                <a:solidFill>
                  <a:srgbClr val="FF0000"/>
                </a:solidFill>
              </a:rPr>
              <a:t>(</a:t>
            </a:r>
            <a:r>
              <a:rPr lang="en-US" sz="2000" b="1" dirty="0">
                <a:solidFill>
                  <a:srgbClr val="FF0000"/>
                </a:solidFill>
              </a:rPr>
              <a:t>Total for Question 4 = 4 marks)</a:t>
            </a:r>
            <a:endParaRPr lang="en-US" sz="2000" dirty="0">
              <a:solidFill>
                <a:srgbClr val="FF0000"/>
              </a:solidFill>
            </a:endParaRPr>
          </a:p>
        </p:txBody>
      </p:sp>
      <p:sp>
        <p:nvSpPr>
          <p:cNvPr id="6" name="Title 1"/>
          <p:cNvSpPr>
            <a:spLocks noGrp="1"/>
          </p:cNvSpPr>
          <p:nvPr>
            <p:ph type="title"/>
          </p:nvPr>
        </p:nvSpPr>
        <p:spPr>
          <a:xfrm>
            <a:off x="35496" y="72008"/>
            <a:ext cx="7704856" cy="548680"/>
          </a:xfrm>
        </p:spPr>
        <p:txBody>
          <a:bodyPr>
            <a:noAutofit/>
          </a:bodyPr>
          <a:lstStyle/>
          <a:p>
            <a:r>
              <a:rPr lang="en-GB" sz="4000" dirty="0" smtClean="0"/>
              <a:t>5 – Exam Questions – January 2015</a:t>
            </a:r>
            <a:endParaRPr lang="en-GB" sz="3600" dirty="0"/>
          </a:p>
        </p:txBody>
      </p:sp>
      <p:sp>
        <p:nvSpPr>
          <p:cNvPr id="8" name="TextBox 7">
            <a:hlinkClick r:id="rId3" action="ppaction://hlinkfile"/>
          </p:cNvPr>
          <p:cNvSpPr txBox="1"/>
          <p:nvPr/>
        </p:nvSpPr>
        <p:spPr>
          <a:xfrm>
            <a:off x="8316416" y="2420888"/>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2016632177"/>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5496" y="72008"/>
            <a:ext cx="7704856" cy="548680"/>
          </a:xfrm>
        </p:spPr>
        <p:txBody>
          <a:bodyPr>
            <a:noAutofit/>
          </a:bodyPr>
          <a:lstStyle/>
          <a:p>
            <a:r>
              <a:rPr lang="en-GB" sz="4000" dirty="0" smtClean="0"/>
              <a:t>5 – Exam Questions – January 2015</a:t>
            </a:r>
            <a:endParaRPr lang="en-GB" sz="3600" dirty="0"/>
          </a:p>
        </p:txBody>
      </p:sp>
      <p:graphicFrame>
        <p:nvGraphicFramePr>
          <p:cNvPr id="7" name="Table 6"/>
          <p:cNvGraphicFramePr>
            <a:graphicFrameLocks noGrp="1"/>
          </p:cNvGraphicFramePr>
          <p:nvPr>
            <p:extLst>
              <p:ext uri="{D42A27DB-BD31-4B8C-83A1-F6EECF244321}">
                <p14:modId xmlns:p14="http://schemas.microsoft.com/office/powerpoint/2010/main" val="1901607523"/>
              </p:ext>
            </p:extLst>
          </p:nvPr>
        </p:nvGraphicFramePr>
        <p:xfrm>
          <a:off x="323528" y="1124744"/>
          <a:ext cx="8496945" cy="5409184"/>
        </p:xfrm>
        <a:graphic>
          <a:graphicData uri="http://schemas.openxmlformats.org/drawingml/2006/table">
            <a:tbl>
              <a:tblPr firstRow="1" bandRow="1">
                <a:tableStyleId>{5C22544A-7EE6-4342-B048-85BDC9FD1C3A}</a:tableStyleId>
              </a:tblPr>
              <a:tblGrid>
                <a:gridCol w="648072"/>
                <a:gridCol w="6984776"/>
                <a:gridCol w="864097"/>
              </a:tblGrid>
              <a:tr h="370840">
                <a:tc>
                  <a:txBody>
                    <a:bodyPr/>
                    <a:lstStyle/>
                    <a:p>
                      <a:r>
                        <a:rPr lang="en-GB" sz="1400" dirty="0" smtClean="0">
                          <a:latin typeface="Arial" panose="020B0604020202020204" pitchFamily="34" charset="0"/>
                          <a:cs typeface="Arial" panose="020B0604020202020204" pitchFamily="34" charset="0"/>
                        </a:rPr>
                        <a:t>1 (a)</a:t>
                      </a:r>
                      <a:endParaRPr lang="en-GB" sz="1400" dirty="0">
                        <a:latin typeface="Arial" panose="020B0604020202020204" pitchFamily="34" charset="0"/>
                        <a:cs typeface="Arial" panose="020B0604020202020204" pitchFamily="34" charset="0"/>
                      </a:endParaRPr>
                    </a:p>
                  </a:txBody>
                  <a:tcPr/>
                </a:tc>
                <a:tc>
                  <a:txBody>
                    <a:bodyPr/>
                    <a:lstStyle/>
                    <a:p>
                      <a:r>
                        <a:rPr kumimoji="0" lang="en-US" sz="1400" b="0" i="0" u="none" strike="noStrike" kern="1200" baseline="0" dirty="0" smtClean="0">
                          <a:solidFill>
                            <a:schemeClr val="lt1"/>
                          </a:solidFill>
                          <a:latin typeface="Arial" panose="020B0604020202020204" pitchFamily="34" charset="0"/>
                          <a:ea typeface="+mn-ea"/>
                          <a:cs typeface="Arial" panose="020B0604020202020204" pitchFamily="34" charset="0"/>
                        </a:rPr>
                        <a:t>Answer: B (an increase in online sales of DVDs)	</a:t>
                      </a:r>
                    </a:p>
                  </a:txBody>
                  <a:tcPr/>
                </a:tc>
                <a:tc>
                  <a:txBody>
                    <a:bodyPr/>
                    <a:lstStyle/>
                    <a:p>
                      <a:pPr algn="ctr"/>
                      <a:r>
                        <a:rPr lang="en-GB" sz="1400" b="0" dirty="0" smtClean="0">
                          <a:latin typeface="Arial" panose="020B0604020202020204" pitchFamily="34" charset="0"/>
                          <a:cs typeface="Arial" panose="020B0604020202020204" pitchFamily="34" charset="0"/>
                        </a:rPr>
                        <a:t>1 mark</a:t>
                      </a:r>
                      <a:endParaRPr lang="en-GB" sz="1400" b="0" dirty="0">
                        <a:latin typeface="Arial" panose="020B0604020202020204" pitchFamily="34" charset="0"/>
                        <a:cs typeface="Arial" panose="020B0604020202020204" pitchFamily="34" charset="0"/>
                      </a:endParaRPr>
                    </a:p>
                  </a:txBody>
                  <a:tcPr/>
                </a:tc>
              </a:tr>
              <a:tr h="370840">
                <a:tc>
                  <a:txBody>
                    <a:bodyPr/>
                    <a:lstStyle/>
                    <a:p>
                      <a:r>
                        <a:rPr lang="en-GB" sz="1400" dirty="0" smtClean="0">
                          <a:latin typeface="Arial" panose="020B0604020202020204" pitchFamily="34" charset="0"/>
                          <a:cs typeface="Arial" panose="020B0604020202020204" pitchFamily="34" charset="0"/>
                        </a:rPr>
                        <a:t>1(b)</a:t>
                      </a:r>
                      <a:endParaRPr lang="en-GB" sz="1400" dirty="0">
                        <a:latin typeface="Arial" panose="020B0604020202020204" pitchFamily="34" charset="0"/>
                        <a:cs typeface="Arial" panose="020B0604020202020204" pitchFamily="34" charset="0"/>
                      </a:endParaRPr>
                    </a:p>
                  </a:txBody>
                  <a:tcPr/>
                </a:tc>
                <a:tc>
                  <a:txBody>
                    <a:bodyPr/>
                    <a:lstStyle/>
                    <a:p>
                      <a:pPr marL="0" indent="0">
                        <a:lnSpc>
                          <a:spcPct val="100000"/>
                        </a:lnSpc>
                        <a:spcAft>
                          <a:spcPts val="1200"/>
                        </a:spcAft>
                        <a:buClr>
                          <a:srgbClr val="C00000"/>
                        </a:buClr>
                        <a:buFont typeface="Arial" panose="020B0604020202020204" pitchFamily="34" charset="0"/>
                        <a:buNone/>
                      </a:pPr>
                      <a:r>
                        <a:rPr lang="en-US" sz="1430" b="1" dirty="0" smtClean="0">
                          <a:latin typeface="Arial" panose="020B0604020202020204" pitchFamily="34" charset="0"/>
                          <a:cs typeface="Arial" panose="020B0604020202020204" pitchFamily="34" charset="0"/>
                        </a:rPr>
                        <a:t>Explain why this answer is correct:</a:t>
                      </a: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Definition of business failure e.g. when costs exceeds revenues in the long run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OR </a:t>
                      </a: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Definition of online sales e.g. products or services can be bought and received on the internet rather than in a physical outlet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Blockbuster failed because it sold DVDs and computer games from traditional retail outlets rather than through online sales as more people are buying DVDs online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This has resulted in a fall in demand for DVDs bought through traditional retail outlets such as Blockbuster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Alternatively, up to two of the marks above can be achieved by explaining (not defining) distracters, for example: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A is wrong because an increase in cash flow will help Blockbuster to trade effectively in the long term as they have cash to pay suppliers and employees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C is wrong because a decrease in competition from supermarkets could increase sales for Blockbuster as customers have less choice as to where to purchase DVDs and games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pPr marL="285750" indent="-285750">
                        <a:buClr>
                          <a:schemeClr val="accent6">
                            <a:lumMod val="50000"/>
                          </a:schemeClr>
                        </a:buClr>
                        <a:buFont typeface="Arial" panose="020B0604020202020204" pitchFamily="34" charset="0"/>
                        <a:buChar char="•"/>
                      </a:pPr>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D is wrong because if there is a decrease in labour costs Blockbuster should see an increase in operating profits as costs are lower resulting in the business being able to continue to trade </a:t>
                      </a:r>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(1)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p>
                      <a:r>
                        <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rPr>
                        <a:t>Any acceptable answer that shows selective knowledge/understanding/application and/or development. </a:t>
                      </a:r>
                    </a:p>
                    <a:p>
                      <a:r>
                        <a:rPr kumimoji="0" lang="en-US" sz="1430" b="1" i="0" u="none" strike="noStrike" kern="1200" baseline="0" dirty="0" smtClean="0">
                          <a:solidFill>
                            <a:schemeClr val="dk1"/>
                          </a:solidFill>
                          <a:latin typeface="Arial" panose="020B0604020202020204" pitchFamily="34" charset="0"/>
                          <a:ea typeface="+mn-ea"/>
                          <a:cs typeface="Arial" panose="020B0604020202020204" pitchFamily="34" charset="0"/>
                        </a:rPr>
                        <a:t>N.B. up to 2 marks out of 3 may be gained for part (b) if part (a) is incorrect. </a:t>
                      </a:r>
                      <a:endParaRPr kumimoji="0" lang="en-US" sz="1430" b="0" i="0" u="none" strike="noStrike" kern="1200" baseline="0" dirty="0" smtClean="0">
                        <a:solidFill>
                          <a:schemeClr val="dk1"/>
                        </a:solidFill>
                        <a:latin typeface="Arial" panose="020B0604020202020204" pitchFamily="34" charset="0"/>
                        <a:ea typeface="+mn-ea"/>
                        <a:cs typeface="Arial" panose="020B0604020202020204" pitchFamily="34" charset="0"/>
                      </a:endParaRPr>
                    </a:p>
                  </a:txBody>
                  <a:tcPr/>
                </a:tc>
                <a:tc>
                  <a:txBody>
                    <a:bodyPr/>
                    <a:lstStyle/>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1-3 marks</a:t>
                      </a:r>
                    </a:p>
                    <a:p>
                      <a:pPr algn="ctr"/>
                      <a:endParaRPr lang="en-GB" sz="1400" dirty="0" smtClean="0">
                        <a:latin typeface="Arial" panose="020B0604020202020204" pitchFamily="34" charset="0"/>
                        <a:cs typeface="Arial" panose="020B0604020202020204" pitchFamily="34" charset="0"/>
                      </a:endParaRPr>
                    </a:p>
                    <a:p>
                      <a:pPr algn="ctr"/>
                      <a:endParaRPr lang="en-IE"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endParaRPr lang="en-GB" sz="1400" dirty="0" smtClean="0">
                        <a:latin typeface="Arial" panose="020B0604020202020204" pitchFamily="34" charset="0"/>
                        <a:cs typeface="Arial" panose="020B0604020202020204" pitchFamily="34" charset="0"/>
                      </a:endParaRPr>
                    </a:p>
                    <a:p>
                      <a:pPr algn="ctr"/>
                      <a:r>
                        <a:rPr lang="en-GB" sz="1400" dirty="0" smtClean="0">
                          <a:latin typeface="Arial" panose="020B0604020202020204" pitchFamily="34" charset="0"/>
                          <a:cs typeface="Arial" panose="020B0604020202020204" pitchFamily="34" charset="0"/>
                        </a:rPr>
                        <a:t>Total 4</a:t>
                      </a:r>
                      <a:r>
                        <a:rPr lang="en-GB" sz="1400" baseline="0" dirty="0" smtClean="0">
                          <a:latin typeface="Arial" panose="020B0604020202020204" pitchFamily="34" charset="0"/>
                          <a:cs typeface="Arial" panose="020B0604020202020204" pitchFamily="34" charset="0"/>
                        </a:rPr>
                        <a:t> marks</a:t>
                      </a:r>
                      <a:endParaRPr lang="en-GB" sz="1400" dirty="0" smtClean="0">
                        <a:latin typeface="Arial" panose="020B0604020202020204" pitchFamily="34" charset="0"/>
                        <a:cs typeface="Arial" panose="020B0604020202020204" pitchFamily="34" charset="0"/>
                      </a:endParaRPr>
                    </a:p>
                  </a:txBody>
                  <a:tcPr/>
                </a:tc>
              </a:tr>
            </a:tbl>
          </a:graphicData>
        </a:graphic>
      </p:graphicFrame>
      <p:sp>
        <p:nvSpPr>
          <p:cNvPr id="9" name="TextBox 8">
            <a:hlinkClick r:id="rId3" action="ppaction://hlinkfile"/>
          </p:cNvPr>
          <p:cNvSpPr txBox="1"/>
          <p:nvPr/>
        </p:nvSpPr>
        <p:spPr>
          <a:xfrm>
            <a:off x="8244409" y="5702931"/>
            <a:ext cx="576064" cy="830997"/>
          </a:xfrm>
          <a:prstGeom prst="rect">
            <a:avLst/>
          </a:prstGeom>
          <a:noFill/>
        </p:spPr>
        <p:txBody>
          <a:bodyPr wrap="square" rtlCol="0">
            <a:spAutoFit/>
          </a:bodyPr>
          <a:lstStyle/>
          <a:p>
            <a:r>
              <a:rPr lang="en-GB" sz="4800" b="1" dirty="0" smtClean="0">
                <a:solidFill>
                  <a:srgbClr val="FF0000"/>
                </a:solidFill>
              </a:rPr>
              <a:t>?</a:t>
            </a:r>
            <a:endParaRPr lang="en-GB" b="1" dirty="0">
              <a:solidFill>
                <a:srgbClr val="FF0000"/>
              </a:solidFill>
            </a:endParaRPr>
          </a:p>
        </p:txBody>
      </p:sp>
    </p:spTree>
    <p:extLst>
      <p:ext uri="{BB962C8B-B14F-4D97-AF65-F5344CB8AC3E}">
        <p14:creationId xmlns:p14="http://schemas.microsoft.com/office/powerpoint/2010/main" val="49460991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35496" y="0"/>
            <a:ext cx="7704856" cy="620688"/>
          </a:xfrm>
        </p:spPr>
        <p:txBody>
          <a:bodyPr>
            <a:noAutofit/>
          </a:bodyPr>
          <a:lstStyle/>
          <a:p>
            <a:r>
              <a:rPr lang="en-GB" sz="4000" b="1" dirty="0" smtClean="0"/>
              <a:t>1 – New Business Ideas - Weighing</a:t>
            </a:r>
          </a:p>
        </p:txBody>
      </p:sp>
      <p:sp>
        <p:nvSpPr>
          <p:cNvPr id="2" name="Rectangle 1"/>
          <p:cNvSpPr/>
          <p:nvPr/>
        </p:nvSpPr>
        <p:spPr>
          <a:xfrm>
            <a:off x="251520" y="1096426"/>
            <a:ext cx="8640960" cy="461665"/>
          </a:xfrm>
          <a:prstGeom prst="rect">
            <a:avLst/>
          </a:prstGeom>
        </p:spPr>
        <p:txBody>
          <a:bodyPr wrap="square">
            <a:spAutoFit/>
          </a:bodyPr>
          <a:lstStyle/>
          <a:p>
            <a:pPr>
              <a:buClr>
                <a:schemeClr val="accent6">
                  <a:lumMod val="50000"/>
                </a:schemeClr>
              </a:buClr>
            </a:pPr>
            <a:r>
              <a:rPr lang="en-GB" sz="2400" b="1" dirty="0"/>
              <a:t>Assessment objectives and </a:t>
            </a:r>
            <a:r>
              <a:rPr lang="en-GB" sz="2400" b="1" dirty="0" smtClean="0"/>
              <a:t>weightings</a:t>
            </a:r>
          </a:p>
        </p:txBody>
      </p:sp>
      <p:graphicFrame>
        <p:nvGraphicFramePr>
          <p:cNvPr id="6" name="Table 5"/>
          <p:cNvGraphicFramePr>
            <a:graphicFrameLocks noGrp="1"/>
          </p:cNvGraphicFramePr>
          <p:nvPr>
            <p:extLst>
              <p:ext uri="{D42A27DB-BD31-4B8C-83A1-F6EECF244321}">
                <p14:modId xmlns:p14="http://schemas.microsoft.com/office/powerpoint/2010/main" val="301190454"/>
              </p:ext>
            </p:extLst>
          </p:nvPr>
        </p:nvGraphicFramePr>
        <p:xfrm>
          <a:off x="395536" y="1772816"/>
          <a:ext cx="8352930" cy="4297680"/>
        </p:xfrm>
        <a:graphic>
          <a:graphicData uri="http://schemas.openxmlformats.org/drawingml/2006/table">
            <a:tbl>
              <a:tblPr firstRow="1" bandRow="1">
                <a:tableStyleId>{5C22544A-7EE6-4342-B048-85BDC9FD1C3A}</a:tableStyleId>
              </a:tblPr>
              <a:tblGrid>
                <a:gridCol w="648072"/>
                <a:gridCol w="4104456"/>
                <a:gridCol w="1152128"/>
                <a:gridCol w="1152128"/>
                <a:gridCol w="1296146"/>
              </a:tblGrid>
              <a:tr h="316835">
                <a:tc gridSpan="2">
                  <a:txBody>
                    <a:bodyPr/>
                    <a:lstStyle/>
                    <a:p>
                      <a:endParaRPr lang="en-GB" sz="18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hMerge="1">
                  <a:txBody>
                    <a:bodyPr/>
                    <a:lstStyle/>
                    <a:p>
                      <a:endParaRPr lang="en-GB" sz="1400" dirty="0">
                        <a:latin typeface="Arial" panose="020B0604020202020204" pitchFamily="34" charset="0"/>
                        <a:cs typeface="Arial" panose="020B0604020202020204" pitchFamily="34" charset="0"/>
                      </a:endParaRPr>
                    </a:p>
                  </a:txBody>
                  <a:tcPr/>
                </a:tc>
                <a:tc>
                  <a:txBody>
                    <a:bodyPr/>
                    <a:lstStyle/>
                    <a:p>
                      <a:r>
                        <a:rPr lang="en-GB" sz="1800" dirty="0" smtClean="0">
                          <a:latin typeface="Arial" panose="020B0604020202020204" pitchFamily="34" charset="0"/>
                          <a:cs typeface="Arial" panose="020B0604020202020204" pitchFamily="34" charset="0"/>
                        </a:rPr>
                        <a:t>% in IAS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 in IAL</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AO1</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Demonstrate knowledge and understanding of the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specified content.</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AO2</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Apply knowledge and understanding of the specified content to problems and issues arising from both familiar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and unfamiliar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701">
                <a:tc>
                  <a:txBody>
                    <a:bodyPr/>
                    <a:lstStyle/>
                    <a:p>
                      <a:r>
                        <a:rPr lang="en-GB" sz="1800" dirty="0" smtClean="0">
                          <a:latin typeface="Arial" panose="020B0604020202020204" pitchFamily="34" charset="0"/>
                          <a:cs typeface="Arial" panose="020B0604020202020204" pitchFamily="34" charset="0"/>
                        </a:rPr>
                        <a:t>AO3</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Analyse problems, issues and situations.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835">
                <a:tc>
                  <a:txBody>
                    <a:bodyPr/>
                    <a:lstStyle/>
                    <a:p>
                      <a:r>
                        <a:rPr lang="en-GB" sz="1800" dirty="0" smtClean="0">
                          <a:latin typeface="Arial" panose="020B0604020202020204" pitchFamily="34" charset="0"/>
                          <a:cs typeface="Arial" panose="020B0604020202020204" pitchFamily="34" charset="0"/>
                        </a:rPr>
                        <a:t>AO4</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0" lang="en-US" sz="1800" b="0" i="0" u="none" strike="noStrike" kern="1200" baseline="0" dirty="0" smtClean="0">
                          <a:solidFill>
                            <a:schemeClr val="dk1"/>
                          </a:solidFill>
                          <a:latin typeface="Arial" panose="020B0604020202020204" pitchFamily="34" charset="0"/>
                          <a:ea typeface="+mn-ea"/>
                          <a:cs typeface="Arial" panose="020B0604020202020204" pitchFamily="34" charset="0"/>
                        </a:rPr>
                        <a:t>Evaluate, distinguish between and assess appropriateness of fact and opinion, and judge information from a variety of </a:t>
                      </a:r>
                      <a:r>
                        <a:rPr kumimoji="0" lang="en-GB" sz="1800" b="0" i="0" u="none" strike="noStrike" kern="1200" baseline="0" dirty="0" smtClean="0">
                          <a:solidFill>
                            <a:schemeClr val="dk1"/>
                          </a:solidFill>
                          <a:latin typeface="Arial" panose="020B0604020202020204" pitchFamily="34" charset="0"/>
                          <a:ea typeface="+mn-ea"/>
                          <a:cs typeface="Arial" panose="020B0604020202020204" pitchFamily="34" charset="0"/>
                        </a:rPr>
                        <a:t>sources.</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30%</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800" dirty="0" smtClean="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72982332"/>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a:buClr>
                <a:schemeClr val="accent6">
                  <a:lumMod val="50000"/>
                </a:schemeClr>
              </a:buClr>
            </a:pPr>
            <a:r>
              <a:rPr lang="en-US" sz="1700" b="1" dirty="0" smtClean="0"/>
              <a:t>Dos</a:t>
            </a:r>
            <a:endParaRPr lang="en-US" sz="1700" b="1" dirty="0"/>
          </a:p>
          <a:p>
            <a:pPr marL="457200" indent="-457200">
              <a:buClr>
                <a:schemeClr val="accent6">
                  <a:lumMod val="50000"/>
                </a:schemeClr>
              </a:buClr>
              <a:buFont typeface="Wingdings 3" panose="05040102010807070707" pitchFamily="18" charset="2"/>
              <a:buChar char=""/>
            </a:pPr>
            <a:r>
              <a:rPr lang="en-US" sz="1700" dirty="0"/>
              <a:t>Do answer the question</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No credit can be given for good Business Studies knowledge that is not relevant to the question.</a:t>
            </a:r>
          </a:p>
          <a:p>
            <a:pPr marL="457200" indent="-457200">
              <a:buClr>
                <a:schemeClr val="accent6">
                  <a:lumMod val="50000"/>
                </a:schemeClr>
              </a:buClr>
              <a:buFont typeface="Wingdings 3" panose="05040102010807070707" pitchFamily="18" charset="2"/>
              <a:buChar char=""/>
            </a:pPr>
            <a:r>
              <a:rPr lang="en-US" sz="1700" dirty="0"/>
              <a:t>Do use the mark allocation to guide how much you write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Writing more than necessary will not result in extra marks.</a:t>
            </a:r>
          </a:p>
          <a:p>
            <a:pPr marL="457200" indent="-457200">
              <a:buClr>
                <a:schemeClr val="accent6">
                  <a:lumMod val="50000"/>
                </a:schemeClr>
              </a:buClr>
              <a:buFont typeface="Wingdings 3" panose="05040102010807070707" pitchFamily="18" charset="2"/>
              <a:buChar char=""/>
            </a:pPr>
            <a:r>
              <a:rPr lang="en-US" sz="1700" dirty="0"/>
              <a:t>Do use real-life business-based examples in your answers</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These often help illustrate your level of knowledge.</a:t>
            </a:r>
          </a:p>
          <a:p>
            <a:pPr marL="457200" indent="-457200">
              <a:buClr>
                <a:schemeClr val="accent6">
                  <a:lumMod val="50000"/>
                </a:schemeClr>
              </a:buClr>
              <a:buFont typeface="Wingdings 3" panose="05040102010807070707" pitchFamily="18" charset="2"/>
              <a:buChar char=""/>
            </a:pPr>
            <a:r>
              <a:rPr lang="en-US" sz="1700" dirty="0"/>
              <a:t>Do write legibly</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An examiner cannot give marks if the answer cannot be read.</a:t>
            </a:r>
          </a:p>
          <a:p>
            <a:pPr marL="457200" indent="-457200">
              <a:buClr>
                <a:schemeClr val="accent6">
                  <a:lumMod val="50000"/>
                </a:schemeClr>
              </a:buClr>
              <a:buFont typeface="Wingdings 3" panose="05040102010807070707" pitchFamily="18" charset="2"/>
              <a:buChar char=""/>
            </a:pPr>
            <a:r>
              <a:rPr lang="en-US" sz="1700" dirty="0"/>
              <a:t>Do use correct ‘business language</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Marks will be lost if you fail to use terms appropriately.</a:t>
            </a:r>
          </a:p>
          <a:p>
            <a:pPr>
              <a:buClr>
                <a:schemeClr val="accent6">
                  <a:lumMod val="50000"/>
                </a:schemeClr>
              </a:buClr>
            </a:pPr>
            <a:r>
              <a:rPr lang="en-US" sz="1700" b="1" dirty="0" smtClean="0"/>
              <a:t>Don'ts</a:t>
            </a:r>
            <a:endParaRPr lang="en-US" sz="1700" b="1" dirty="0"/>
          </a:p>
          <a:p>
            <a:pPr marL="457200" indent="-457200">
              <a:buClr>
                <a:schemeClr val="accent6">
                  <a:lumMod val="50000"/>
                </a:schemeClr>
              </a:buClr>
              <a:buFont typeface="Wingdings 3" panose="05040102010807070707" pitchFamily="18" charset="2"/>
              <a:buChar char=""/>
            </a:pPr>
            <a:r>
              <a:rPr lang="en-US" sz="1700" dirty="0"/>
              <a:t>Don't fill up blank spaces on the exam paper</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If you write too much on one question, you may run out of time to answer some of the others.</a:t>
            </a:r>
          </a:p>
          <a:p>
            <a:pPr marL="457200" indent="-457200">
              <a:buClr>
                <a:schemeClr val="accent6">
                  <a:lumMod val="50000"/>
                </a:schemeClr>
              </a:buClr>
              <a:buFont typeface="Wingdings 3" panose="05040102010807070707" pitchFamily="18" charset="2"/>
              <a:buChar char=""/>
            </a:pPr>
            <a:r>
              <a:rPr lang="en-US" sz="1700" dirty="0"/>
              <a:t>Don't contradict yourself</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Present reasoned arguments for and against.</a:t>
            </a:r>
          </a:p>
          <a:p>
            <a:pPr marL="457200" indent="-457200">
              <a:buClr>
                <a:schemeClr val="accent6">
                  <a:lumMod val="50000"/>
                </a:schemeClr>
              </a:buClr>
              <a:buFont typeface="Wingdings 3" panose="05040102010807070707" pitchFamily="18" charset="2"/>
              <a:buChar char=""/>
            </a:pPr>
            <a:r>
              <a:rPr lang="en-US" sz="1700" dirty="0"/>
              <a:t>Don't spend too much time on a part that you find difficult</a:t>
            </a:r>
            <a:r>
              <a:rPr lang="en-US" sz="1700" dirty="0" smtClean="0"/>
              <a:t>.</a:t>
            </a:r>
            <a:endParaRPr lang="en-US" sz="1700" dirty="0"/>
          </a:p>
          <a:p>
            <a:pPr marL="457200" indent="-457200">
              <a:buClr>
                <a:schemeClr val="accent6">
                  <a:lumMod val="50000"/>
                </a:schemeClr>
              </a:buClr>
              <a:buFont typeface="Wingdings 3" panose="05040102010807070707" pitchFamily="18" charset="2"/>
              <a:buChar char=""/>
            </a:pPr>
            <a:r>
              <a:rPr lang="en-US" sz="1700" dirty="0"/>
              <a:t>Exam time is limited, and you can always return to the difficult part if you have enough time at the end of the exam.</a:t>
            </a:r>
          </a:p>
        </p:txBody>
      </p:sp>
      <p:sp>
        <p:nvSpPr>
          <p:cNvPr id="7"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017313815"/>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32453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As you progress through your course you will do lots of work with your teachers on how to approach </a:t>
            </a:r>
            <a:r>
              <a:rPr lang="en-US" sz="1700" dirty="0" smtClean="0"/>
              <a:t>exam questions</a:t>
            </a:r>
            <a:r>
              <a:rPr lang="en-US" sz="1700" dirty="0"/>
              <a:t>. Here are just a couple of general tips to help you out:</a:t>
            </a:r>
          </a:p>
          <a:p>
            <a:pPr marL="457200" indent="-457200">
              <a:buClr>
                <a:schemeClr val="accent6">
                  <a:lumMod val="50000"/>
                </a:schemeClr>
              </a:buClr>
              <a:buFont typeface="+mj-lt"/>
              <a:buAutoNum type="arabicPeriod"/>
            </a:pPr>
            <a:r>
              <a:rPr lang="en-US" sz="1700" dirty="0" smtClean="0"/>
              <a:t>When </a:t>
            </a:r>
            <a:r>
              <a:rPr lang="en-US" sz="1700" dirty="0"/>
              <a:t>you read a question, look for </a:t>
            </a:r>
            <a:r>
              <a:rPr lang="en-US" sz="1700" b="1" dirty="0"/>
              <a:t>three things: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command word.</a:t>
            </a:r>
            <a:r>
              <a:rPr lang="en-US" sz="1700" dirty="0"/>
              <a:t> This tells you to ‘describe’, ‘analyse’, ‘assess’ etc. It is important because </a:t>
            </a:r>
            <a:r>
              <a:rPr lang="en-US" sz="1700" dirty="0" smtClean="0"/>
              <a:t>it lets </a:t>
            </a:r>
            <a:r>
              <a:rPr lang="en-US" sz="1700" dirty="0"/>
              <a:t>you know which skills and assessment objectives are being assessed in your answer. Make </a:t>
            </a:r>
            <a:r>
              <a:rPr lang="en-US" sz="1700" dirty="0" smtClean="0"/>
              <a:t>sure you </a:t>
            </a:r>
            <a:r>
              <a:rPr lang="en-US" sz="1700" dirty="0"/>
              <a:t>know what each command word is asking for.</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number of marks</a:t>
            </a:r>
            <a:r>
              <a:rPr lang="en-US" sz="1700" dirty="0">
                <a:solidFill>
                  <a:srgbClr val="FF0000"/>
                </a:solidFill>
              </a:rPr>
              <a:t> </a:t>
            </a:r>
            <a:r>
              <a:rPr lang="en-US" sz="1700" dirty="0"/>
              <a:t>given. This gives you information about how to answer the question </a:t>
            </a:r>
            <a:r>
              <a:rPr lang="en-US" sz="1700" dirty="0" smtClean="0"/>
              <a:t>because you </a:t>
            </a:r>
            <a:r>
              <a:rPr lang="en-US" sz="1700" dirty="0"/>
              <a:t>can see whether marks are given for each skill demonstrated (with low-mark answers) or for </a:t>
            </a:r>
            <a:r>
              <a:rPr lang="en-US" sz="1700" dirty="0" smtClean="0"/>
              <a:t>the level </a:t>
            </a:r>
            <a:r>
              <a:rPr lang="en-US" sz="1700" dirty="0"/>
              <a:t>of response (higher mark answers). Understanding how to gain marks means that you can </a:t>
            </a:r>
            <a:r>
              <a:rPr lang="en-US" sz="1700" dirty="0" smtClean="0"/>
              <a:t>self-check your </a:t>
            </a:r>
            <a:r>
              <a:rPr lang="en-US" sz="1700" dirty="0"/>
              <a:t>answers to see whether you have given the examiner what they need in order to </a:t>
            </a:r>
            <a:r>
              <a:rPr lang="en-US" sz="1700" dirty="0" smtClean="0"/>
              <a:t>award you </a:t>
            </a:r>
            <a:r>
              <a:rPr lang="en-US" sz="1700" dirty="0"/>
              <a:t>full marks.</a:t>
            </a:r>
          </a:p>
          <a:p>
            <a:pPr marL="795338" indent="-338138">
              <a:buClr>
                <a:schemeClr val="accent6">
                  <a:lumMod val="50000"/>
                </a:schemeClr>
              </a:buClr>
              <a:buFont typeface="+mj-lt"/>
              <a:buAutoNum type="alphaLcParenR"/>
            </a:pPr>
            <a:r>
              <a:rPr lang="en-US" sz="1700" dirty="0" smtClean="0"/>
              <a:t>The </a:t>
            </a:r>
            <a:r>
              <a:rPr lang="en-US" sz="1700" b="1" dirty="0">
                <a:solidFill>
                  <a:srgbClr val="FF0000"/>
                </a:solidFill>
              </a:rPr>
              <a:t>relevant theory</a:t>
            </a:r>
            <a:r>
              <a:rPr lang="en-US" sz="1700" b="1" dirty="0"/>
              <a:t>.</a:t>
            </a:r>
            <a:r>
              <a:rPr lang="en-US" sz="1700" dirty="0"/>
              <a:t> Each question is testing your understanding of a piece of theory from </a:t>
            </a:r>
            <a:r>
              <a:rPr lang="en-US" sz="1700" dirty="0" smtClean="0"/>
              <a:t>the unit </a:t>
            </a:r>
            <a:r>
              <a:rPr lang="en-US" sz="1700" dirty="0"/>
              <a:t>specification. You may have to apply this to a specific context, but before this you need to </a:t>
            </a:r>
            <a:r>
              <a:rPr lang="en-US" sz="1700" dirty="0" smtClean="0"/>
              <a:t>be clear </a:t>
            </a:r>
            <a:r>
              <a:rPr lang="en-US" sz="1700" dirty="0"/>
              <a:t>on what the theory is. In this book the questions all relate to the chapter they are in, so this </a:t>
            </a:r>
            <a:r>
              <a:rPr lang="en-US" sz="1700" dirty="0" smtClean="0"/>
              <a:t>is pretty </a:t>
            </a:r>
            <a:r>
              <a:rPr lang="en-US" sz="1700" dirty="0"/>
              <a:t>easy, but get in the habit now of thinking about the key pieces of theory before you start </a:t>
            </a:r>
            <a:r>
              <a:rPr lang="en-US" sz="1700" dirty="0" smtClean="0"/>
              <a:t>to write </a:t>
            </a:r>
            <a:r>
              <a:rPr lang="en-US" sz="1700" dirty="0"/>
              <a:t>your answers.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468325192"/>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632311"/>
          </a:xfrm>
          <a:prstGeom prst="rect">
            <a:avLst/>
          </a:prstGeom>
        </p:spPr>
        <p:txBody>
          <a:bodyPr wrap="square">
            <a:spAutoFit/>
          </a:bodyPr>
          <a:lstStyle/>
          <a:p>
            <a:pPr marL="457200" indent="-457200">
              <a:buClr>
                <a:schemeClr val="accent6">
                  <a:lumMod val="50000"/>
                </a:schemeClr>
              </a:buClr>
              <a:buFont typeface="+mj-lt"/>
              <a:buAutoNum type="arabicPeriod" startAt="2"/>
            </a:pPr>
            <a:r>
              <a:rPr lang="en-US" sz="2000" dirty="0"/>
              <a:t>Application is the skill of writing in context. To help you develop this skill when you read business </a:t>
            </a:r>
            <a:r>
              <a:rPr lang="en-US" sz="2000" dirty="0" smtClean="0"/>
              <a:t>case studies</a:t>
            </a:r>
            <a:r>
              <a:rPr lang="en-US" sz="2000" dirty="0"/>
              <a:t>, as part of your wider reading and in sections B and C of the unit 1 exam paper, make brief </a:t>
            </a:r>
            <a:r>
              <a:rPr lang="en-US" sz="2000" dirty="0" smtClean="0"/>
              <a:t>notes using </a:t>
            </a:r>
            <a:r>
              <a:rPr lang="en-US" sz="2000" dirty="0"/>
              <a:t>the acronym LOSER. Then draw on these notes when applying theory to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LO</a:t>
            </a:r>
            <a:r>
              <a:rPr lang="en-US" sz="2000" dirty="0"/>
              <a:t> stands for long-term and short-term objectives</a:t>
            </a:r>
          </a:p>
          <a:p>
            <a:pPr marL="795338" indent="-388938">
              <a:buClr>
                <a:schemeClr val="accent6">
                  <a:lumMod val="50000"/>
                </a:schemeClr>
              </a:buClr>
              <a:buFont typeface="Wingdings 3" panose="05040102010807070707" pitchFamily="18" charset="2"/>
              <a:buChar char=""/>
              <a:tabLst>
                <a:tab pos="914400" algn="l"/>
              </a:tabLst>
            </a:pPr>
            <a:r>
              <a:rPr lang="en-US" sz="2000" dirty="0"/>
              <a:t>What are the business’s goals, overall and within the situation described in the case study? Any </a:t>
            </a:r>
            <a:r>
              <a:rPr lang="en-US" sz="2000" dirty="0" smtClean="0"/>
              <a:t>issues you </a:t>
            </a:r>
            <a:r>
              <a:rPr lang="en-US" sz="2000" dirty="0"/>
              <a:t>highlight or suggested actions you identify should be relevant to the objectives of the business.</a:t>
            </a:r>
          </a:p>
          <a:p>
            <a:pPr marL="795338" indent="-388938">
              <a:buClr>
                <a:schemeClr val="accent6">
                  <a:lumMod val="50000"/>
                </a:schemeClr>
              </a:buClr>
              <a:buFont typeface="Wingdings 3" panose="05040102010807070707" pitchFamily="18" charset="2"/>
              <a:buChar char=""/>
              <a:tabLst>
                <a:tab pos="914400" algn="l"/>
              </a:tabLst>
            </a:pPr>
            <a:r>
              <a:rPr lang="en-US" sz="2000" b="1" dirty="0"/>
              <a:t>S</a:t>
            </a:r>
            <a:r>
              <a:rPr lang="en-US" sz="2000" dirty="0"/>
              <a:t> stands for stakeholders</a:t>
            </a:r>
          </a:p>
          <a:p>
            <a:pPr marL="795338" indent="-388938">
              <a:buClr>
                <a:schemeClr val="accent6">
                  <a:lumMod val="50000"/>
                </a:schemeClr>
              </a:buClr>
              <a:buFont typeface="Wingdings 3" panose="05040102010807070707" pitchFamily="18" charset="2"/>
              <a:buChar char=""/>
              <a:tabLst>
                <a:tab pos="914400" algn="l"/>
              </a:tabLst>
            </a:pPr>
            <a:r>
              <a:rPr lang="en-US" sz="2000" dirty="0"/>
              <a:t>What groups of individuals have an interest in this business? Be as specific as you can, using the </a:t>
            </a:r>
            <a:r>
              <a:rPr lang="en-US" sz="2000" dirty="0" smtClean="0"/>
              <a:t>names of </a:t>
            </a:r>
            <a:r>
              <a:rPr lang="en-US" sz="2000" dirty="0"/>
              <a:t>owners, for example, or listing the different suppliers if these are mentioned in the case study.</a:t>
            </a:r>
          </a:p>
          <a:p>
            <a:pPr marL="795338" indent="-388938">
              <a:buClr>
                <a:schemeClr val="accent6">
                  <a:lumMod val="50000"/>
                </a:schemeClr>
              </a:buClr>
              <a:buFont typeface="Wingdings 3" panose="05040102010807070707" pitchFamily="18" charset="2"/>
              <a:buChar char=""/>
              <a:tabLst>
                <a:tab pos="914400" algn="l"/>
              </a:tabLst>
            </a:pPr>
            <a:r>
              <a:rPr lang="en-US" sz="2000" b="1" dirty="0"/>
              <a:t>E</a:t>
            </a:r>
            <a:r>
              <a:rPr lang="en-US" sz="2000" dirty="0"/>
              <a:t> stands for </a:t>
            </a:r>
            <a:r>
              <a:rPr lang="en-US" sz="2000" dirty="0" smtClean="0"/>
              <a:t>environment</a:t>
            </a:r>
            <a:endParaRPr lang="en-US" sz="2000" dirty="0"/>
          </a:p>
          <a:p>
            <a:pPr marL="795338" indent="-388938">
              <a:buClr>
                <a:schemeClr val="accent6">
                  <a:lumMod val="50000"/>
                </a:schemeClr>
              </a:buClr>
              <a:buFont typeface="Wingdings 3" panose="05040102010807070707" pitchFamily="18" charset="2"/>
              <a:buChar char=""/>
              <a:tabLst>
                <a:tab pos="914400" algn="l"/>
              </a:tabLst>
            </a:pPr>
            <a:r>
              <a:rPr lang="en-US" sz="2000" dirty="0"/>
              <a:t>Used here, this E refers to everything to do with the environment in which the business operates.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3329640905"/>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640960" cy="5586145"/>
          </a:xfrm>
          <a:prstGeom prst="rect">
            <a:avLst/>
          </a:prstGeom>
        </p:spPr>
        <p:txBody>
          <a:bodyPr wrap="square">
            <a:spAutoFit/>
          </a:bodyPr>
          <a:lstStyle/>
          <a:p>
            <a:pPr marL="457200" indent="-457200">
              <a:buClr>
                <a:schemeClr val="accent6">
                  <a:lumMod val="50000"/>
                </a:schemeClr>
              </a:buClr>
              <a:buFont typeface="Wingdings 3" panose="05040102010807070707" pitchFamily="18" charset="2"/>
              <a:buChar char=""/>
            </a:pPr>
            <a:r>
              <a:rPr lang="en-US" sz="1700" dirty="0"/>
              <a:t>Consider (briefly) the following:</a:t>
            </a:r>
          </a:p>
          <a:p>
            <a:pPr marL="863600" indent="-406400">
              <a:buClr>
                <a:schemeClr val="accent6">
                  <a:lumMod val="50000"/>
                </a:schemeClr>
              </a:buClr>
              <a:buFont typeface="Wingdings" panose="05000000000000000000" pitchFamily="2" charset="2"/>
              <a:buChar char="v"/>
            </a:pPr>
            <a:r>
              <a:rPr lang="en-US" sz="1700" dirty="0" smtClean="0"/>
              <a:t>The </a:t>
            </a:r>
            <a:r>
              <a:rPr lang="en-US" sz="1700" dirty="0"/>
              <a:t>market in which the business competes</a:t>
            </a:r>
          </a:p>
          <a:p>
            <a:pPr marL="863600" indent="-406400">
              <a:buClr>
                <a:schemeClr val="accent6">
                  <a:lumMod val="50000"/>
                </a:schemeClr>
              </a:buClr>
              <a:buFont typeface="Wingdings" panose="05000000000000000000" pitchFamily="2" charset="2"/>
              <a:buChar char="v"/>
            </a:pPr>
            <a:r>
              <a:rPr lang="en-US" sz="1700" dirty="0" smtClean="0"/>
              <a:t>Major </a:t>
            </a:r>
            <a:r>
              <a:rPr lang="en-US" sz="1700" dirty="0"/>
              <a:t>competitors</a:t>
            </a:r>
          </a:p>
          <a:p>
            <a:pPr marL="863600" indent="-406400">
              <a:buClr>
                <a:schemeClr val="accent6">
                  <a:lumMod val="50000"/>
                </a:schemeClr>
              </a:buClr>
              <a:buFont typeface="Wingdings" panose="05000000000000000000" pitchFamily="2" charset="2"/>
              <a:buChar char="v"/>
            </a:pPr>
            <a:r>
              <a:rPr lang="en-US" sz="1700" dirty="0" smtClean="0"/>
              <a:t>Trends </a:t>
            </a:r>
            <a:r>
              <a:rPr lang="en-US" sz="1700" dirty="0"/>
              <a:t>in the market</a:t>
            </a:r>
          </a:p>
          <a:p>
            <a:pPr marL="863600" indent="-406400">
              <a:buClr>
                <a:schemeClr val="accent6">
                  <a:lumMod val="50000"/>
                </a:schemeClr>
              </a:buClr>
              <a:buFont typeface="Wingdings" panose="05000000000000000000" pitchFamily="2" charset="2"/>
              <a:buChar char="v"/>
            </a:pPr>
            <a:r>
              <a:rPr lang="en-US" sz="1700" dirty="0" smtClean="0"/>
              <a:t>Economic </a:t>
            </a:r>
            <a:r>
              <a:rPr lang="en-US" sz="1700" dirty="0"/>
              <a:t>conditions</a:t>
            </a:r>
          </a:p>
          <a:p>
            <a:pPr marL="863600" indent="-406400">
              <a:buClr>
                <a:schemeClr val="accent6">
                  <a:lumMod val="50000"/>
                </a:schemeClr>
              </a:buClr>
              <a:buFont typeface="Wingdings" panose="05000000000000000000" pitchFamily="2" charset="2"/>
              <a:buChar char="v"/>
            </a:pPr>
            <a:r>
              <a:rPr lang="en-US" sz="1700" dirty="0" smtClean="0"/>
              <a:t>Any </a:t>
            </a:r>
            <a:r>
              <a:rPr lang="en-US" sz="1700" dirty="0"/>
              <a:t>other relevant SLEPT factors. SLEPT stands for: Social, Legal, Economic, Political, Technological.</a:t>
            </a:r>
          </a:p>
          <a:p>
            <a:pPr marL="457200" indent="-457200">
              <a:buClr>
                <a:schemeClr val="accent6">
                  <a:lumMod val="50000"/>
                </a:schemeClr>
              </a:buClr>
              <a:buFont typeface="Wingdings 3" panose="05040102010807070707" pitchFamily="18" charset="2"/>
              <a:buChar char=""/>
            </a:pPr>
            <a:r>
              <a:rPr lang="en-US" sz="1700" dirty="0"/>
              <a:t>It is an acronym commonly used to embrace all aspects of the business environment.</a:t>
            </a:r>
          </a:p>
          <a:p>
            <a:pPr marL="457200" indent="-457200">
              <a:buClr>
                <a:schemeClr val="accent6">
                  <a:lumMod val="50000"/>
                </a:schemeClr>
              </a:buClr>
              <a:buFont typeface="Wingdings 3" panose="05040102010807070707" pitchFamily="18" charset="2"/>
              <a:buChar char=""/>
            </a:pPr>
            <a:r>
              <a:rPr lang="en-US" sz="1700" b="1" dirty="0"/>
              <a:t>R</a:t>
            </a:r>
            <a:r>
              <a:rPr lang="en-US" sz="1700" dirty="0"/>
              <a:t> stands for resources.</a:t>
            </a:r>
          </a:p>
          <a:p>
            <a:pPr marL="457200" indent="-457200">
              <a:buClr>
                <a:schemeClr val="accent6">
                  <a:lumMod val="50000"/>
                </a:schemeClr>
              </a:buClr>
              <a:buFont typeface="Wingdings 3" panose="05040102010807070707" pitchFamily="18" charset="2"/>
              <a:buChar char=""/>
            </a:pPr>
            <a:r>
              <a:rPr lang="en-US" sz="1700" dirty="0"/>
              <a:t>The E above asks you to look at factors which are beyond the business’s control – these apply to all </a:t>
            </a:r>
            <a:r>
              <a:rPr lang="en-US" sz="1700" dirty="0" smtClean="0"/>
              <a:t>firms in </a:t>
            </a:r>
            <a:r>
              <a:rPr lang="en-US" sz="1700" dirty="0"/>
              <a:t>the market. Resources are factors which are specific to the business and are not available to </a:t>
            </a:r>
            <a:r>
              <a:rPr lang="en-US" sz="1700" dirty="0" smtClean="0"/>
              <a:t>all firms</a:t>
            </a:r>
            <a:r>
              <a:rPr lang="en-US" sz="1700" dirty="0"/>
              <a:t>… the opposite. Using resources effectively can give a firm a source of competitive advantage. </a:t>
            </a:r>
            <a:r>
              <a:rPr lang="en-US" sz="1700" dirty="0" smtClean="0"/>
              <a:t>This means </a:t>
            </a:r>
            <a:r>
              <a:rPr lang="en-US" sz="1700" dirty="0"/>
              <a:t>a way to gain customers over competitors. Resources could include:</a:t>
            </a:r>
          </a:p>
          <a:p>
            <a:pPr marL="863600" indent="-406400">
              <a:buClr>
                <a:schemeClr val="accent6">
                  <a:lumMod val="50000"/>
                </a:schemeClr>
              </a:buClr>
              <a:buFont typeface="Wingdings" panose="05000000000000000000" pitchFamily="2" charset="2"/>
              <a:buChar char="v"/>
            </a:pPr>
            <a:r>
              <a:rPr lang="en-US" sz="1700" dirty="0" smtClean="0"/>
              <a:t>Special </a:t>
            </a:r>
            <a:r>
              <a:rPr lang="en-US" sz="1700" dirty="0"/>
              <a:t>staff skills and expertise</a:t>
            </a:r>
          </a:p>
          <a:p>
            <a:pPr marL="863600" indent="-406400">
              <a:buClr>
                <a:schemeClr val="accent6">
                  <a:lumMod val="50000"/>
                </a:schemeClr>
              </a:buClr>
              <a:buFont typeface="Wingdings" panose="05000000000000000000" pitchFamily="2" charset="2"/>
              <a:buChar char="v"/>
            </a:pPr>
            <a:r>
              <a:rPr lang="en-US" sz="1700" dirty="0" smtClean="0"/>
              <a:t>Money </a:t>
            </a:r>
            <a:r>
              <a:rPr lang="en-US" sz="1700" dirty="0"/>
              <a:t>in the bank</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good reputation</a:t>
            </a:r>
          </a:p>
          <a:p>
            <a:pPr marL="863600" indent="-406400">
              <a:buClr>
                <a:schemeClr val="accent6">
                  <a:lumMod val="50000"/>
                </a:schemeClr>
              </a:buClr>
              <a:buFont typeface="Wingdings" panose="05000000000000000000" pitchFamily="2" charset="2"/>
              <a:buChar char="v"/>
            </a:pPr>
            <a:r>
              <a:rPr lang="en-US" sz="1700" dirty="0" smtClean="0"/>
              <a:t>Strong </a:t>
            </a:r>
            <a:r>
              <a:rPr lang="en-US" sz="1700" dirty="0"/>
              <a:t>brands</a:t>
            </a:r>
          </a:p>
          <a:p>
            <a:pPr marL="863600" indent="-406400">
              <a:buClr>
                <a:schemeClr val="accent6">
                  <a:lumMod val="50000"/>
                </a:schemeClr>
              </a:buClr>
              <a:buFont typeface="Wingdings" panose="05000000000000000000" pitchFamily="2" charset="2"/>
              <a:buChar char="v"/>
            </a:pPr>
            <a:r>
              <a:rPr lang="en-US" sz="1700" dirty="0" smtClean="0"/>
              <a:t>A </a:t>
            </a:r>
            <a:r>
              <a:rPr lang="en-US" sz="1700" dirty="0"/>
              <a:t>secure customer base</a:t>
            </a:r>
          </a:p>
          <a:p>
            <a:pPr marL="863600" indent="-406400">
              <a:buClr>
                <a:schemeClr val="accent6">
                  <a:lumMod val="50000"/>
                </a:schemeClr>
              </a:buClr>
              <a:buFont typeface="Wingdings" panose="05000000000000000000" pitchFamily="2" charset="2"/>
              <a:buChar char="v"/>
            </a:pPr>
            <a:r>
              <a:rPr lang="en-US" sz="1700" dirty="0" smtClean="0"/>
              <a:t>Access </a:t>
            </a:r>
            <a:r>
              <a:rPr lang="en-US" sz="1700" dirty="0"/>
              <a:t>to particularly high quality raw materials, or to low cost materials.</a:t>
            </a:r>
          </a:p>
        </p:txBody>
      </p:sp>
      <p:sp>
        <p:nvSpPr>
          <p:cNvPr id="6" name="Title 1"/>
          <p:cNvSpPr>
            <a:spLocks noGrp="1"/>
          </p:cNvSpPr>
          <p:nvPr>
            <p:ph type="title"/>
          </p:nvPr>
        </p:nvSpPr>
        <p:spPr>
          <a:xfrm>
            <a:off x="35496" y="72008"/>
            <a:ext cx="7704856" cy="620688"/>
          </a:xfrm>
        </p:spPr>
        <p:txBody>
          <a:bodyPr>
            <a:noAutofit/>
          </a:bodyPr>
          <a:lstStyle/>
          <a:p>
            <a:r>
              <a:rPr lang="en-GB" sz="3900" b="1" dirty="0" smtClean="0"/>
              <a:t>1 – Answering Exam</a:t>
            </a:r>
            <a:r>
              <a:rPr lang="en-GB" sz="3900" dirty="0" smtClean="0"/>
              <a:t>-Style Questions</a:t>
            </a:r>
            <a:endParaRPr lang="en-GB" sz="3900" b="1" dirty="0" smtClean="0"/>
          </a:p>
        </p:txBody>
      </p:sp>
    </p:spTree>
    <p:extLst>
      <p:ext uri="{BB962C8B-B14F-4D97-AF65-F5344CB8AC3E}">
        <p14:creationId xmlns:p14="http://schemas.microsoft.com/office/powerpoint/2010/main" val="1674498760"/>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8568952" cy="5687711"/>
          </a:xfrm>
          <a:prstGeom prst="rect">
            <a:avLst/>
          </a:prstGeom>
        </p:spPr>
        <p:txBody>
          <a:bodyPr wrap="square">
            <a:spAutoFit/>
          </a:bodyPr>
          <a:lstStyle/>
          <a:p>
            <a:pPr>
              <a:buClr>
                <a:schemeClr val="accent6">
                  <a:lumMod val="50000"/>
                </a:schemeClr>
              </a:buClr>
            </a:pPr>
            <a:r>
              <a:rPr lang="en-US" sz="2020" b="1" dirty="0">
                <a:solidFill>
                  <a:schemeClr val="accent5">
                    <a:lumMod val="50000"/>
                  </a:schemeClr>
                </a:solidFill>
              </a:rPr>
              <a:t>Ethical business</a:t>
            </a:r>
          </a:p>
          <a:p>
            <a:pPr algn="ctr">
              <a:buClr>
                <a:schemeClr val="accent6">
                  <a:lumMod val="50000"/>
                </a:schemeClr>
              </a:buClr>
            </a:pPr>
            <a:r>
              <a:rPr lang="en-US" sz="2020" dirty="0">
                <a:solidFill>
                  <a:schemeClr val="accent5">
                    <a:lumMod val="50000"/>
                  </a:schemeClr>
                </a:solidFill>
              </a:rPr>
              <a:t>"The business of business should not just be about money, it should be about responsibility. It should be about the public good, not private greed."</a:t>
            </a:r>
          </a:p>
          <a:p>
            <a:pPr algn="ctr">
              <a:buClr>
                <a:schemeClr val="accent6">
                  <a:lumMod val="50000"/>
                </a:schemeClr>
              </a:buClr>
            </a:pPr>
            <a:r>
              <a:rPr lang="en-US" sz="2020" i="1" dirty="0">
                <a:solidFill>
                  <a:schemeClr val="accent5">
                    <a:lumMod val="50000"/>
                  </a:schemeClr>
                </a:solidFill>
              </a:rPr>
              <a:t>Dome Anita Roddick, Human Rights activist, Founder of the Body Shop</a:t>
            </a:r>
          </a:p>
          <a:p>
            <a:pPr marL="439738" indent="-439738">
              <a:buClr>
                <a:schemeClr val="accent6">
                  <a:lumMod val="50000"/>
                </a:schemeClr>
              </a:buClr>
              <a:buFont typeface="Wingdings 3" panose="05040102010807070707" pitchFamily="18" charset="2"/>
              <a:buChar char=""/>
            </a:pPr>
            <a:r>
              <a:rPr lang="en-US" sz="2020" dirty="0">
                <a:solidFill>
                  <a:schemeClr val="accent5">
                    <a:lumMod val="50000"/>
                  </a:schemeClr>
                </a:solidFill>
              </a:rPr>
              <a:t>Anita Roddick was not the only successful entrepreneur to bring some social awareness to the private sector. After all such a philanthropist and social reformer as Robert Owen, was renowned for his excellent treatment of his workers in Scotland's New Lanark Mills as far back as the 18th century. Owen was a socialist whose greatest work was in the protection of </a:t>
            </a:r>
            <a:r>
              <a:rPr lang="en-US" sz="2020" dirty="0" smtClean="0">
                <a:solidFill>
                  <a:schemeClr val="accent5">
                    <a:lumMod val="50000"/>
                  </a:schemeClr>
                </a:solidFill>
              </a:rPr>
              <a:t>children.</a:t>
            </a:r>
          </a:p>
          <a:p>
            <a:pPr marL="439738" indent="-439738">
              <a:buClr>
                <a:schemeClr val="accent6">
                  <a:lumMod val="50000"/>
                </a:schemeClr>
              </a:buClr>
              <a:buFont typeface="Wingdings 3" panose="05040102010807070707" pitchFamily="18" charset="2"/>
              <a:buChar char=""/>
            </a:pPr>
            <a:r>
              <a:rPr lang="en-US" sz="2020" dirty="0" smtClean="0">
                <a:solidFill>
                  <a:schemeClr val="accent5">
                    <a:lumMod val="50000"/>
                  </a:schemeClr>
                </a:solidFill>
              </a:rPr>
              <a:t>In </a:t>
            </a:r>
            <a:r>
              <a:rPr lang="en-US" sz="2020" dirty="0">
                <a:solidFill>
                  <a:schemeClr val="accent5">
                    <a:lumMod val="50000"/>
                  </a:schemeClr>
                </a:solidFill>
              </a:rPr>
              <a:t>the 19th century Joseph Rowntree was another pioneering philanthropist in the UK and the Cadbury family went as far as setting up a village for the company's employees at Bourneville in the Midlands. Many other notable business people have given huge amounts of their time and money more recently to good causes (e.g. Bill Cates), but none are more closely associated with social awareness within business than Anita Roddick</a:t>
            </a:r>
            <a:r>
              <a:rPr lang="en-US" sz="2020" dirty="0" smtClean="0">
                <a:solidFill>
                  <a:schemeClr val="accent5">
                    <a:lumMod val="50000"/>
                  </a:schemeClr>
                </a:solidFill>
              </a:rPr>
              <a:t>.</a:t>
            </a:r>
            <a:endParaRPr lang="en-US" sz="2020" dirty="0">
              <a:solidFill>
                <a:schemeClr val="accent5">
                  <a:lumMod val="50000"/>
                </a:schemeClr>
              </a:solidFill>
            </a:endParaRPr>
          </a:p>
        </p:txBody>
      </p:sp>
      <p:sp>
        <p:nvSpPr>
          <p:cNvPr id="6" name="Title 1"/>
          <p:cNvSpPr>
            <a:spLocks noGrp="1"/>
          </p:cNvSpPr>
          <p:nvPr>
            <p:ph type="title"/>
          </p:nvPr>
        </p:nvSpPr>
        <p:spPr>
          <a:xfrm>
            <a:off x="35496" y="72008"/>
            <a:ext cx="7704856" cy="548680"/>
          </a:xfrm>
        </p:spPr>
        <p:txBody>
          <a:bodyPr>
            <a:noAutofit/>
          </a:bodyPr>
          <a:lstStyle/>
          <a:p>
            <a:r>
              <a:rPr lang="en-GB" dirty="0" smtClean="0"/>
              <a:t>5.1 </a:t>
            </a:r>
            <a:r>
              <a:rPr lang="en-GB" dirty="0"/>
              <a:t>– </a:t>
            </a:r>
            <a:r>
              <a:rPr lang="en-GB" dirty="0" smtClean="0"/>
              <a:t>Stakeholders</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a:t>
            </a:r>
            <a:endParaRPr lang="en-GB" sz="1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6225713"/>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096426"/>
            <a:ext cx="6840760" cy="5401479"/>
          </a:xfrm>
          <a:prstGeom prst="rect">
            <a:avLst/>
          </a:prstGeom>
        </p:spPr>
        <p:txBody>
          <a:bodyPr wrap="square">
            <a:spAutoFit/>
          </a:bodyPr>
          <a:lstStyle/>
          <a:p>
            <a:pPr marL="439738" indent="-439738">
              <a:buClr>
                <a:schemeClr val="accent6">
                  <a:lumMod val="50000"/>
                </a:schemeClr>
              </a:buClr>
              <a:buFont typeface="Wingdings 3" panose="05040102010807070707" pitchFamily="18" charset="2"/>
              <a:buChar char=""/>
            </a:pPr>
            <a:r>
              <a:rPr lang="en-US" sz="2300" dirty="0" smtClean="0">
                <a:solidFill>
                  <a:schemeClr val="accent5">
                    <a:lumMod val="50000"/>
                  </a:schemeClr>
                </a:solidFill>
              </a:rPr>
              <a:t>Some </a:t>
            </a:r>
            <a:r>
              <a:rPr lang="en-US" sz="2300" dirty="0">
                <a:solidFill>
                  <a:schemeClr val="accent5">
                    <a:lumMod val="50000"/>
                  </a:schemeClr>
                </a:solidFill>
              </a:rPr>
              <a:t>say that Roddick's links to Greenpeace, to the Big Issue, the campaign 'Against Animal Testing', to Fair Trade, were all just a cunning ploy to entice shoppers to the firms' products. (The same has been said about Body Shop's campaigning since Roddick's death, in 2007, on the issues of HIV and Aids.) But of course she had no need to go to the great lengths she did in order to be successful in business.</a:t>
            </a:r>
          </a:p>
          <a:p>
            <a:pPr>
              <a:buClr>
                <a:schemeClr val="accent6">
                  <a:lumMod val="50000"/>
                </a:schemeClr>
              </a:buClr>
            </a:pPr>
            <a:r>
              <a:rPr lang="en-US" sz="2300" b="1" dirty="0">
                <a:solidFill>
                  <a:srgbClr val="FF0000"/>
                </a:solidFill>
              </a:rPr>
              <a:t>Questions</a:t>
            </a:r>
          </a:p>
          <a:p>
            <a:pPr marL="457200" indent="-457200">
              <a:buClr>
                <a:schemeClr val="accent6">
                  <a:lumMod val="50000"/>
                </a:schemeClr>
              </a:buClr>
              <a:buFont typeface="+mj-lt"/>
              <a:buAutoNum type="arabicPeriod"/>
            </a:pPr>
            <a:r>
              <a:rPr lang="en-US" sz="2300" dirty="0" smtClean="0">
                <a:solidFill>
                  <a:srgbClr val="FF0000"/>
                </a:solidFill>
              </a:rPr>
              <a:t>To </a:t>
            </a:r>
            <a:r>
              <a:rPr lang="en-US" sz="2300" dirty="0">
                <a:solidFill>
                  <a:srgbClr val="FF0000"/>
                </a:solidFill>
              </a:rPr>
              <a:t>what extent do you think that greater public awareness of social trends has encouraged businesses to adopt ethical trading practices?</a:t>
            </a:r>
          </a:p>
          <a:p>
            <a:pPr marL="457200" indent="-457200">
              <a:buClr>
                <a:schemeClr val="accent6">
                  <a:lumMod val="50000"/>
                </a:schemeClr>
              </a:buClr>
              <a:buFont typeface="+mj-lt"/>
              <a:buAutoNum type="arabicPeriod"/>
            </a:pPr>
            <a:r>
              <a:rPr lang="en-US" sz="2300" dirty="0" smtClean="0">
                <a:solidFill>
                  <a:srgbClr val="FF0000"/>
                </a:solidFill>
              </a:rPr>
              <a:t>Why </a:t>
            </a:r>
            <a:r>
              <a:rPr lang="en-US" sz="2300" dirty="0">
                <a:solidFill>
                  <a:srgbClr val="FF0000"/>
                </a:solidFill>
              </a:rPr>
              <a:t>do many businesses include ethical trading as one of their objectives?</a:t>
            </a:r>
          </a:p>
        </p:txBody>
      </p:sp>
      <p:sp>
        <p:nvSpPr>
          <p:cNvPr id="6" name="Title 1"/>
          <p:cNvSpPr>
            <a:spLocks noGrp="1"/>
          </p:cNvSpPr>
          <p:nvPr>
            <p:ph type="title"/>
          </p:nvPr>
        </p:nvSpPr>
        <p:spPr>
          <a:xfrm>
            <a:off x="35496" y="72008"/>
            <a:ext cx="7704856" cy="548680"/>
          </a:xfrm>
        </p:spPr>
        <p:txBody>
          <a:bodyPr>
            <a:noAutofit/>
          </a:bodyPr>
          <a:lstStyle/>
          <a:p>
            <a:r>
              <a:rPr lang="en-GB" dirty="0" smtClean="0"/>
              <a:t>5.1 </a:t>
            </a:r>
            <a:r>
              <a:rPr lang="en-GB" dirty="0"/>
              <a:t>– </a:t>
            </a:r>
            <a:r>
              <a:rPr lang="en-GB" dirty="0" smtClean="0"/>
              <a:t>Stakeholders</a:t>
            </a:r>
            <a:endParaRPr lang="en-GB" sz="4000" dirty="0"/>
          </a:p>
        </p:txBody>
      </p:sp>
      <p:sp>
        <p:nvSpPr>
          <p:cNvPr id="7" name="Round Same Side Corner Rectangle 6">
            <a:hlinkClick r:id="" action="ppaction://noaction"/>
          </p:cNvPr>
          <p:cNvSpPr/>
          <p:nvPr/>
        </p:nvSpPr>
        <p:spPr>
          <a:xfrm>
            <a:off x="6804248" y="670057"/>
            <a:ext cx="792088" cy="346809"/>
          </a:xfrm>
          <a:prstGeom prst="round2SameRect">
            <a:avLst/>
          </a:prstGeom>
          <a:gradFill>
            <a:gsLst>
              <a:gs pos="0">
                <a:srgbClr val="002060"/>
              </a:gs>
              <a:gs pos="50000">
                <a:schemeClr val="tx2">
                  <a:lumMod val="60000"/>
                  <a:lumOff val="40000"/>
                </a:schemeClr>
              </a:gs>
              <a:gs pos="70000">
                <a:schemeClr val="tx2">
                  <a:lumMod val="40000"/>
                  <a:lumOff val="60000"/>
                </a:schemeClr>
              </a:gs>
              <a:gs pos="100000">
                <a:schemeClr val="tx2">
                  <a:lumMod val="20000"/>
                  <a:lumOff val="80000"/>
                </a:schemeClr>
              </a:gs>
            </a:gsLst>
          </a:gradFill>
          <a:effectLst/>
        </p:spPr>
        <p:style>
          <a:lnRef idx="0">
            <a:schemeClr val="accent3"/>
          </a:lnRef>
          <a:fillRef idx="3">
            <a:schemeClr val="accent3"/>
          </a:fillRef>
          <a:effectRef idx="3">
            <a:schemeClr val="accent3"/>
          </a:effectRef>
          <a:fontRef idx="minor">
            <a:schemeClr val="lt1"/>
          </a:fontRef>
        </p:style>
        <p:txBody>
          <a:bodyPr lIns="0" tIns="0" rIns="0" bIns="0" rtlCol="0" anchor="ctr"/>
          <a:lstStyle/>
          <a:p>
            <a:pPr algn="ctr"/>
            <a:r>
              <a:rPr lang="en-GB" sz="1200" b="1" dirty="0" smtClean="0">
                <a:latin typeface="Arial" panose="020B0604020202020204" pitchFamily="34" charset="0"/>
                <a:cs typeface="Arial" panose="020B0604020202020204" pitchFamily="34" charset="0"/>
              </a:rPr>
              <a:t>Page 27</a:t>
            </a:r>
            <a:endParaRPr lang="en-GB" sz="1200" b="1" dirty="0">
              <a:latin typeface="Arial" panose="020B0604020202020204" pitchFamily="34" charset="0"/>
              <a:cs typeface="Arial" panose="020B0604020202020204" pitchFamily="34" charset="0"/>
            </a:endParaRPr>
          </a:p>
        </p:txBody>
      </p:sp>
      <p:pic>
        <p:nvPicPr>
          <p:cNvPr id="64514" name="Picture 2" descr="Image result for anita roddick"/>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357" t="3497" r="13361"/>
          <a:stretch/>
        </p:blipFill>
        <p:spPr bwMode="auto">
          <a:xfrm>
            <a:off x="7092280" y="1147487"/>
            <a:ext cx="1737544" cy="1484887"/>
          </a:xfrm>
          <a:prstGeom prst="rect">
            <a:avLst/>
          </a:prstGeom>
          <a:noFill/>
          <a:extLst>
            <a:ext uri="{909E8E84-426E-40DD-AFC4-6F175D3DCCD1}">
              <a14:hiddenFill xmlns:a14="http://schemas.microsoft.com/office/drawing/2010/main">
                <a:solidFill>
                  <a:srgbClr val="FFFFFF"/>
                </a:solidFill>
              </a14:hiddenFill>
            </a:ext>
          </a:extLst>
        </p:spPr>
      </p:pic>
      <p:pic>
        <p:nvPicPr>
          <p:cNvPr id="64516" name="Picture 4" descr="Image result for body sho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2662310"/>
            <a:ext cx="1737544" cy="1702794"/>
          </a:xfrm>
          <a:prstGeom prst="rect">
            <a:avLst/>
          </a:prstGeom>
          <a:noFill/>
          <a:extLst>
            <a:ext uri="{909E8E84-426E-40DD-AFC4-6F175D3DCCD1}">
              <a14:hiddenFill xmlns:a14="http://schemas.microsoft.com/office/drawing/2010/main">
                <a:solidFill>
                  <a:srgbClr val="FFFFFF"/>
                </a:solidFill>
              </a14:hiddenFill>
            </a:ext>
          </a:extLst>
        </p:spPr>
      </p:pic>
      <p:pic>
        <p:nvPicPr>
          <p:cNvPr id="64518" name="Picture 6" descr="Image result for body shop"/>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815" t="11728" r="6221"/>
          <a:stretch/>
        </p:blipFill>
        <p:spPr bwMode="auto">
          <a:xfrm>
            <a:off x="7092280" y="4437112"/>
            <a:ext cx="1737544" cy="1093912"/>
          </a:xfrm>
          <a:prstGeom prst="rect">
            <a:avLst/>
          </a:prstGeom>
          <a:noFill/>
          <a:extLst>
            <a:ext uri="{909E8E84-426E-40DD-AFC4-6F175D3DCCD1}">
              <a14:hiddenFill xmlns:a14="http://schemas.microsoft.com/office/drawing/2010/main">
                <a:solidFill>
                  <a:srgbClr val="FFFFFF"/>
                </a:solidFill>
              </a14:hiddenFill>
            </a:ext>
          </a:extLst>
        </p:spPr>
      </p:pic>
      <p:pic>
        <p:nvPicPr>
          <p:cNvPr id="64520" name="Picture 8" descr="Image result for body shop"/>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5617264"/>
            <a:ext cx="1737543" cy="10304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135556"/>
      </p:ext>
    </p:extLst>
  </p:cSld>
  <p:clrMapOvr>
    <a:masterClrMapping/>
  </p:clrMapOvr>
  <p:transition advClick="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45&quot;&gt;&lt;object type=&quot;3&quot; unique_id=&quot;10046&quot;&gt;&lt;property id=&quot;20148&quot; value=&quot;5&quot;/&gt;&lt;property id=&quot;20300&quot; value=&quot;Slide 1 - &amp;quot;Welcome&amp;quot;&quot;/&gt;&lt;property id=&quot;20307&quot; value=&quot;256&quot;/&gt;&lt;/object&gt;&lt;object type=&quot;3&quot; unique_id=&quot;10047&quot;&gt;&lt;property id=&quot;20148&quot; value=&quot;5&quot;/&gt;&lt;property id=&quot;20300&quot; value=&quot;Slide 2 - &amp;quot;Assignment Scenario&amp;quot;&quot;/&gt;&lt;property id=&quot;20307&quot; value=&quot;258&quot;/&gt;&lt;/object&gt;&lt;object type=&quot;3&quot; unique_id=&quot;10048&quot;&gt;&lt;property id=&quot;20148&quot; value=&quot;5&quot;/&gt;&lt;property id=&quot;20300&quot; value=&quot;Slide 3 - &amp;quot;Excel Sales Scenario&amp;quot;&quot;/&gt;&lt;property id=&quot;20307&quot; value=&quot;286&quot;/&gt;&lt;/object&gt;&lt;object type=&quot;3&quot; unique_id=&quot;10049&quot;&gt;&lt;property id=&quot;20148&quot; value=&quot;5&quot;/&gt;&lt;property id=&quot;20300&quot; value=&quot;Slide 4 - &amp;quot;Task 1 – Excel Sales Spreadsheet&amp;quot;&quot;/&gt;&lt;property id=&quot;20307&quot; value=&quot;287&quot;/&gt;&lt;/object&gt;&lt;object type=&quot;3&quot; unique_id=&quot;10050&quot;&gt;&lt;property id=&quot;20148&quot; value=&quot;5&quot;/&gt;&lt;property id=&quot;20300&quot; value=&quot;Slide 5 - &amp;quot;Task 2 – Excel Sales Spreadsheet&amp;quot;&quot;/&gt;&lt;property id=&quot;20307&quot; value=&quot;288&quot;/&gt;&lt;/object&gt;&lt;object type=&quot;3&quot; unique_id=&quot;10051&quot;&gt;&lt;property id=&quot;20148&quot; value=&quot;5&quot;/&gt;&lt;property id=&quot;20300&quot; value=&quot;Slide 6 - &amp;quot;Task 3 – Excel Sales Spreadsheet&amp;quot;&quot;/&gt;&lt;property id=&quot;20307&quot; value=&quot;289&quot;/&gt;&lt;/object&gt;&lt;object type=&quot;3&quot; unique_id=&quot;10052&quot;&gt;&lt;property id=&quot;20148&quot; value=&quot;5&quot;/&gt;&lt;property id=&quot;20300&quot; value=&quot;Slide 7 - &amp;quot;Task 4 – Excel Sales Spreadsheet&amp;quot;&quot;/&gt;&lt;property id=&quot;20307&quot; value=&quot;290&quot;/&gt;&lt;/object&gt;&lt;object type=&quot;3&quot; unique_id=&quot;10053&quot;&gt;&lt;property id=&quot;20148&quot; value=&quot;5&quot;/&gt;&lt;property id=&quot;20300&quot; value=&quot;Slide 8 - &amp;quot;Task 5 – Excel Sales Spreadsheet&amp;quot;&quot;/&gt;&lt;property id=&quot;20307&quot; value=&quot;291&quot;/&gt;&lt;/object&gt;&lt;object type=&quot;3&quot; unique_id=&quot;10054&quot;&gt;&lt;property id=&quot;20148&quot; value=&quot;5&quot;/&gt;&lt;property id=&quot;20300&quot; value=&quot;Slide 9 - &amp;quot;Task 6 – Excel Sales Spreadsheet&amp;quot;&quot;/&gt;&lt;property id=&quot;20307&quot; value=&quot;292&quot;/&gt;&lt;/object&gt;&lt;object type=&quot;3&quot; unique_id=&quot;10055&quot;&gt;&lt;property id=&quot;20148&quot; value=&quot;5&quot;/&gt;&lt;property id=&quot;20300&quot; value=&quot;Slide 10 - &amp;quot;Task 7 – Excel Sales Spreadsheet&amp;quot;&quot;/&gt;&lt;property id=&quot;20307&quot; value=&quot;294&quot;/&gt;&lt;/object&gt;&lt;object type=&quot;3&quot; unique_id=&quot;10056&quot;&gt;&lt;property id=&quot;20148&quot; value=&quot;5&quot;/&gt;&lt;property id=&quot;20300&quot; value=&quot;Slide 11 - &amp;quot;Task 8 – Excel Sales Spreadsheet&amp;quot;&quot;/&gt;&lt;property id=&quot;20307&quot; value=&quot;295&quot;/&gt;&lt;/object&gt;&lt;object type=&quot;3&quot; unique_id=&quot;10057&quot;&gt;&lt;property id=&quot;20148&quot; value=&quot;5&quot;/&gt;&lt;property id=&quot;20300&quot; value=&quot;Slide 12 - &amp;quot;Excel Tutorials – Click to View&amp;quot;&quot;/&gt;&lt;property id=&quot;20307&quot; value=&quot;332&quot;/&gt;&lt;/object&gt;&lt;object type=&quot;3&quot; unique_id=&quot;10058&quot;&gt;&lt;property id=&quot;20148&quot; value=&quot;5&quot;/&gt;&lt;property id=&quot;20300&quot; value=&quot;Slide 13 - &amp;quot;Excel Sales – Assessment (St/Ex/Ad)&amp;quot;&quot;/&gt;&lt;property id=&quot;20307&quot; value=&quot;297&quot;/&gt;&lt;/object&gt;&lt;object type=&quot;3&quot; unique_id=&quot;10059&quot;&gt;&lt;property id=&quot;20148&quot; value=&quot;5&quot;/&gt;&lt;property id=&quot;20300&quot; value=&quot;Slide 14 - &amp;quot;Excel Bookings Scenario&amp;quot;&quot;/&gt;&lt;property id=&quot;20307&quot; value=&quot;299&quot;/&gt;&lt;/object&gt;&lt;object type=&quot;3&quot; unique_id=&quot;10060&quot;&gt;&lt;property id=&quot;20148&quot; value=&quot;5&quot;/&gt;&lt;property id=&quot;20300&quot; value=&quot;Slide 15 - &amp;quot;Task 1 – Excel Bookings Spreadsheet&amp;quot;&quot;/&gt;&lt;property id=&quot;20307&quot; value=&quot;300&quot;/&gt;&lt;/object&gt;&lt;object type=&quot;3&quot; unique_id=&quot;10061&quot;&gt;&lt;property id=&quot;20148&quot; value=&quot;5&quot;/&gt;&lt;property id=&quot;20300&quot; value=&quot;Slide 16 - &amp;quot;Task 2 – Excel Bookings Spreadsheet&amp;quot;&quot;/&gt;&lt;property id=&quot;20307&quot; value=&quot;301&quot;/&gt;&lt;/object&gt;&lt;object type=&quot;3&quot; unique_id=&quot;10062&quot;&gt;&lt;property id=&quot;20148&quot; value=&quot;5&quot;/&gt;&lt;property id=&quot;20300&quot; value=&quot;Slide 17 - &amp;quot;Task 3 – Excel Bookings Spreadsheet&amp;quot;&quot;/&gt;&lt;property id=&quot;20307&quot; value=&quot;302&quot;/&gt;&lt;/object&gt;&lt;object type=&quot;3&quot; unique_id=&quot;10063&quot;&gt;&lt;property id=&quot;20148&quot; value=&quot;5&quot;/&gt;&lt;property id=&quot;20300&quot; value=&quot;Slide 18 - &amp;quot;Task 4 – Excel Bookings Spreadsheet&amp;quot;&quot;/&gt;&lt;property id=&quot;20307&quot; value=&quot;309&quot;/&gt;&lt;/object&gt;&lt;object type=&quot;3&quot; unique_id=&quot;10064&quot;&gt;&lt;property id=&quot;20148&quot; value=&quot;5&quot;/&gt;&lt;property id=&quot;20300&quot; value=&quot;Slide 19 - &amp;quot;Task 5 – Excel Bookings Spreadsheet&amp;quot;&quot;/&gt;&lt;property id=&quot;20307&quot; value=&quot;304&quot;/&gt;&lt;/object&gt;&lt;object type=&quot;3&quot; unique_id=&quot;10065&quot;&gt;&lt;property id=&quot;20148&quot; value=&quot;5&quot;/&gt;&lt;property id=&quot;20300&quot; value=&quot;Slide 20 - &amp;quot;Task 6 – Excel Bookings Spreadsheet&amp;quot;&quot;/&gt;&lt;property id=&quot;20307&quot; value=&quot;305&quot;/&gt;&lt;/object&gt;&lt;object type=&quot;3&quot; unique_id=&quot;10066&quot;&gt;&lt;property id=&quot;20148&quot; value=&quot;5&quot;/&gt;&lt;property id=&quot;20300&quot; value=&quot;Slide 21 - &amp;quot;Task 7 – Excel Bookings Spreadsheet&amp;quot;&quot;/&gt;&lt;property id=&quot;20307&quot; value=&quot;306&quot;/&gt;&lt;/object&gt;&lt;object type=&quot;3&quot; unique_id=&quot;10067&quot;&gt;&lt;property id=&quot;20148&quot; value=&quot;5&quot;/&gt;&lt;property id=&quot;20300&quot; value=&quot;Slide 22 - &amp;quot;Task 8 – Excel Bookings Spreadsheet&amp;quot;&quot;/&gt;&lt;property id=&quot;20307&quot; value=&quot;307&quot;/&gt;&lt;/object&gt;&lt;object type=&quot;3&quot; unique_id=&quot;10068&quot;&gt;&lt;property id=&quot;20148&quot; value=&quot;5&quot;/&gt;&lt;property id=&quot;20300&quot; value=&quot;Slide 23 - &amp;quot;Excel Tutorials – Click to View&amp;quot;&quot;/&gt;&lt;property id=&quot;20307&quot; value=&quot;334&quot;/&gt;&lt;/object&gt;&lt;object type=&quot;3&quot; unique_id=&quot;10069&quot;&gt;&lt;property id=&quot;20148&quot; value=&quot;5&quot;/&gt;&lt;property id=&quot;20300&quot; value=&quot;Slide 24 - &amp;quot;Excel Bookings – Assessment (St/Ex/Ad)&amp;quot;&quot;/&gt;&lt;property id=&quot;20307&quot; value=&quot;308&quot;/&gt;&lt;/object&gt;&lt;object type=&quot;3&quot; unique_id=&quot;10070&quot;&gt;&lt;property id=&quot;20148&quot; value=&quot;5&quot;/&gt;&lt;property id=&quot;20300&quot; value=&quot;Slide 25 - &amp;quot;Graphics Scenario&amp;quot;&quot;/&gt;&lt;property id=&quot;20307&quot; value=&quot;310&quot;/&gt;&lt;/object&gt;&lt;object type=&quot;3&quot; unique_id=&quot;10071&quot;&gt;&lt;property id=&quot;20148&quot; value=&quot;5&quot;/&gt;&lt;property id=&quot;20300&quot; value=&quot;Slide 26 - &amp;quot;Task 1 – Bitmap Montage&amp;quot;&quot;/&gt;&lt;property id=&quot;20307&quot; value=&quot;311&quot;/&gt;&lt;/object&gt;&lt;object type=&quot;3&quot; unique_id=&quot;10072&quot;&gt;&lt;property id=&quot;20148&quot; value=&quot;5&quot;/&gt;&lt;property id=&quot;20300&quot; value=&quot;Slide 27 - &amp;quot;Task 2 – Bitmap Montage&amp;quot;&quot;/&gt;&lt;property id=&quot;20307&quot; value=&quot;312&quot;/&gt;&lt;/object&gt;&lt;object type=&quot;3&quot; unique_id=&quot;10073&quot;&gt;&lt;property id=&quot;20148&quot; value=&quot;5&quot;/&gt;&lt;property id=&quot;20300&quot; value=&quot;Slide 28 - &amp;quot;Task 3 – Bitmap Montage&amp;quot;&quot;/&gt;&lt;property id=&quot;20307&quot; value=&quot;313&quot;/&gt;&lt;/object&gt;&lt;object type=&quot;3&quot; unique_id=&quot;10074&quot;&gt;&lt;property id=&quot;20148&quot; value=&quot;5&quot;/&gt;&lt;property id=&quot;20300&quot; value=&quot;Slide 29 - &amp;quot;Task 4 – Bitmap Montage&amp;quot;&quot;/&gt;&lt;property id=&quot;20307&quot; value=&quot;314&quot;/&gt;&lt;/object&gt;&lt;object type=&quot;3&quot; unique_id=&quot;10075&quot;&gt;&lt;property id=&quot;20148&quot; value=&quot;5&quot;/&gt;&lt;property id=&quot;20300&quot; value=&quot;Slide 30 - &amp;quot;Task 5 – Vector Map&amp;quot;&quot;/&gt;&lt;property id=&quot;20307&quot; value=&quot;315&quot;/&gt;&lt;/object&gt;&lt;object type=&quot;3&quot; unique_id=&quot;10076&quot;&gt;&lt;property id=&quot;20148&quot; value=&quot;5&quot;/&gt;&lt;property id=&quot;20300&quot; value=&quot;Slide 31 - &amp;quot;Task 6 – Vector Map&amp;quot;&quot;/&gt;&lt;property id=&quot;20307&quot; value=&quot;316&quot;/&gt;&lt;/object&gt;&lt;object type=&quot;3&quot; unique_id=&quot;10077&quot;&gt;&lt;property id=&quot;20148&quot; value=&quot;5&quot;/&gt;&lt;property id=&quot;20300&quot; value=&quot;Slide 32 - &amp;quot;Task 7 – Vector Map&amp;quot;&quot;/&gt;&lt;property id=&quot;20307&quot; value=&quot;317&quot;/&gt;&lt;/object&gt;&lt;object type=&quot;3&quot; unique_id=&quot;10078&quot;&gt;&lt;property id=&quot;20148&quot; value=&quot;5&quot;/&gt;&lt;property id=&quot;20300&quot; value=&quot;Slide 33 - &amp;quot;Task 8 – Graphics&amp;quot;&quot;/&gt;&lt;property id=&quot;20307&quot; value=&quot;318&quot;/&gt;&lt;/object&gt;&lt;object type=&quot;3&quot; unique_id=&quot;10079&quot;&gt;&lt;property id=&quot;20148&quot; value=&quot;5&quot;/&gt;&lt;property id=&quot;20300&quot; value=&quot;Slide 34 - &amp;quot;Task 9 – Graphics&amp;quot;&quot;/&gt;&lt;property id=&quot;20307&quot; value=&quot;321&quot;/&gt;&lt;/object&gt;&lt;object type=&quot;3&quot; unique_id=&quot;10080&quot;&gt;&lt;property id=&quot;20148&quot; value=&quot;5&quot;/&gt;&lt;property id=&quot;20300&quot; value=&quot;Slide 35 - &amp;quot;Graphics – Assessment (St/Ex/Ad)&amp;quot;&quot;/&gt;&lt;property id=&quot;20307&quot; value=&quot;319&quot;/&gt;&lt;/object&gt;&lt;object type=&quot;3&quot; unique_id=&quot;10081&quot;&gt;&lt;property id=&quot;20148&quot; value=&quot;5&quot;/&gt;&lt;property id=&quot;20300&quot; value=&quot;Slide 36 - &amp;quot;E-Safety Scenario&amp;quot;&quot;/&gt;&lt;property id=&quot;20307&quot; value=&quot;322&quot;/&gt;&lt;/object&gt;&lt;object type=&quot;3&quot; unique_id=&quot;10082&quot;&gt;&lt;property id=&quot;20148&quot; value=&quot;5&quot;/&gt;&lt;property id=&quot;20300&quot; value=&quot;Slide 37 - &amp;quot;Task 1 – E-Safety&amp;quot;&quot;/&gt;&lt;property id=&quot;20307&quot; value=&quot;323&quot;/&gt;&lt;/object&gt;&lt;object type=&quot;3&quot; unique_id=&quot;10083&quot;&gt;&lt;property id=&quot;20148&quot; value=&quot;5&quot;/&gt;&lt;property id=&quot;20300&quot; value=&quot;Slide 38 - &amp;quot;Task 2 – E-Safety&amp;quot;&quot;/&gt;&lt;property id=&quot;20307&quot; value=&quot;324&quot;/&gt;&lt;/object&gt;&lt;object type=&quot;3&quot; unique_id=&quot;10084&quot;&gt;&lt;property id=&quot;20148&quot; value=&quot;5&quot;/&gt;&lt;property id=&quot;20300&quot; value=&quot;Slide 39 - &amp;quot;Task 3 – E-Safety&amp;quot;&quot;/&gt;&lt;property id=&quot;20307&quot; value=&quot;325&quot;/&gt;&lt;/object&gt;&lt;object type=&quot;3&quot; unique_id=&quot;10085&quot;&gt;&lt;property id=&quot;20148&quot; value=&quot;5&quot;/&gt;&lt;property id=&quot;20300&quot; value=&quot;Slide 40 - &amp;quot;Task 4 – E-Safety&amp;quot;&quot;/&gt;&lt;property id=&quot;20307&quot; value=&quot;326&quot;/&gt;&lt;/object&gt;&lt;object type=&quot;3&quot; unique_id=&quot;10086&quot;&gt;&lt;property id=&quot;20148&quot; value=&quot;5&quot;/&gt;&lt;property id=&quot;20300&quot; value=&quot;Slide 41 - &amp;quot;Task 5 – E-Safety&amp;quot;&quot;/&gt;&lt;property id=&quot;20307&quot; value=&quot;327&quot;/&gt;&lt;/object&gt;&lt;object type=&quot;3&quot; unique_id=&quot;10087&quot;&gt;&lt;property id=&quot;20148&quot; value=&quot;5&quot;/&gt;&lt;property id=&quot;20300&quot; value=&quot;Slide 42 - &amp;quot;Task 6 – E-Safety&amp;quot;&quot;/&gt;&lt;property id=&quot;20307&quot; value=&quot;328&quot;/&gt;&lt;/object&gt;&lt;object type=&quot;3&quot; unique_id=&quot;10088&quot;&gt;&lt;property id=&quot;20148&quot; value=&quot;5&quot;/&gt;&lt;property id=&quot;20300&quot; value=&quot;Slide 43 - &amp;quot;Task 7 – E-Safety&amp;quot;&quot;/&gt;&lt;property id=&quot;20307&quot; value=&quot;329&quot;/&gt;&lt;/object&gt;&lt;object type=&quot;3&quot; unique_id=&quot;10089&quot;&gt;&lt;property id=&quot;20148&quot; value=&quot;5&quot;/&gt;&lt;property id=&quot;20300&quot; value=&quot;Slide 44 - &amp;quot;E-Safety – Assessment (St/Ex/Ad)&amp;quot;&quot;/&gt;&lt;property id=&quot;20307&quot; value=&quot;331&quot;/&gt;&lt;/object&gt;&lt;/object&gt;&lt;object type=&quot;8&quot; unique_id=&quot;10135&quot;&gt;&lt;/object&gt;&lt;/object&gt;&lt;/database&gt;"/>
  <p:tag name="SECTOMILLISECCONVERTED" val="1"/>
  <p:tag name="ISPRING_RESOURCE_PATHS_HASH_2" val="08f788787bcb7a4d543d064184e3ed8f8a1ad1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Custom 8">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A0AEC"/>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303C8A099435F469B82EC500073A18D" ma:contentTypeVersion="0" ma:contentTypeDescription="Create a new document." ma:contentTypeScope="" ma:versionID="db11316f7499926a5aef36baba7827a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DD945F-B7B0-4691-A0D0-E2EAD6DA23B3}">
  <ds:schemaRefs>
    <ds:schemaRef ds:uri="http://schemas.microsoft.com/office/2006/documentManagement/types"/>
    <ds:schemaRef ds:uri="http://www.w3.org/XML/1998/namespace"/>
    <ds:schemaRef ds:uri="http://purl.org/dc/dcmitype/"/>
    <ds:schemaRef ds:uri="http://purl.org/dc/elements/1.1/"/>
    <ds:schemaRef ds:uri="http://purl.org/dc/terms/"/>
    <ds:schemaRef ds:uri="http://schemas.microsoft.com/office/2006/metadata/properties"/>
    <ds:schemaRef ds:uri="http://schemas.openxmlformats.org/package/2006/metadata/core-properties"/>
  </ds:schemaRefs>
</ds:datastoreItem>
</file>

<file path=customXml/itemProps2.xml><?xml version="1.0" encoding="utf-8"?>
<ds:datastoreItem xmlns:ds="http://schemas.openxmlformats.org/officeDocument/2006/customXml" ds:itemID="{E16A05FF-1C8D-47AA-A52A-FF79015719B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E5A8F797-114D-47DC-A43E-E9D7D88718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61413</TotalTime>
  <Words>3956</Words>
  <Application>Microsoft Office PowerPoint</Application>
  <PresentationFormat>On-screen Show (4:3)</PresentationFormat>
  <Paragraphs>295</Paragraphs>
  <Slides>26</Slides>
  <Notes>26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 Unicode MS</vt:lpstr>
      <vt:lpstr>Arial</vt:lpstr>
      <vt:lpstr>Calibri</vt:lpstr>
      <vt:lpstr>Lucida Sans Unicode</vt:lpstr>
      <vt:lpstr>Segoe UI</vt:lpstr>
      <vt:lpstr>Verdana</vt:lpstr>
      <vt:lpstr>Wingdings</vt:lpstr>
      <vt:lpstr>Wingdings 2</vt:lpstr>
      <vt:lpstr>Wingdings 3</vt:lpstr>
      <vt:lpstr>Enderoth</vt:lpstr>
      <vt:lpstr>PowerPoint Presentation</vt:lpstr>
      <vt:lpstr>1 – New Business Ideas - Expectations</vt:lpstr>
      <vt:lpstr>1 – New Business Ideas - Weighing</vt:lpstr>
      <vt:lpstr>1 – Answering Exam-Style Questions</vt:lpstr>
      <vt:lpstr>1 – Answering Exam-Style Questions</vt:lpstr>
      <vt:lpstr>1 – Answering Exam-Style Questions</vt:lpstr>
      <vt:lpstr>1 – Answering Exam-Style Questions</vt:lpstr>
      <vt:lpstr>5.1 – Stakeholders</vt:lpstr>
      <vt:lpstr>5.1 – Stakeholders</vt:lpstr>
      <vt:lpstr>5.1 – Stakeholders</vt:lpstr>
      <vt:lpstr>5.1 – Stakeholders</vt:lpstr>
      <vt:lpstr>5.1 – Stakeholders</vt:lpstr>
      <vt:lpstr>5.1 – Stakeholders – Ethical Trading</vt:lpstr>
      <vt:lpstr>5.1 – Stakeholders – Ethical Trading</vt:lpstr>
      <vt:lpstr>5.2 – Business and Local Community</vt:lpstr>
      <vt:lpstr>5.2 – Business and Local Community</vt:lpstr>
      <vt:lpstr>5.2 – Business and Local Community</vt:lpstr>
      <vt:lpstr>5.2 – Worries About Food Miles</vt:lpstr>
      <vt:lpstr>5.2 – Worries About Food Miles</vt:lpstr>
      <vt:lpstr>5.3 – Online Retailing</vt:lpstr>
      <vt:lpstr>5.3 – Online Retailing</vt:lpstr>
      <vt:lpstr>5.3 – Online Retailing and the Marketing Mix</vt:lpstr>
      <vt:lpstr>5.3 – Online Retailing and the Marketing Mix</vt:lpstr>
      <vt:lpstr>5.3 – Retailer Purchasing Power</vt:lpstr>
      <vt:lpstr>5 – Exam Questions – January 2015</vt:lpstr>
      <vt:lpstr>5 – Exam Questions – January 2015</vt:lpstr>
    </vt:vector>
  </TitlesOfParts>
  <Company>Brooke Weston CTC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05 - Social Trends and the Marketing Mix</dc:title>
  <dc:subject>eBusiness</dc:subject>
  <dc:creator>Enderoth</dc:creator>
  <cp:lastModifiedBy>Stephen Rafferty</cp:lastModifiedBy>
  <cp:revision>2119</cp:revision>
  <cp:lastPrinted>2014-01-22T18:25:48Z</cp:lastPrinted>
  <dcterms:created xsi:type="dcterms:W3CDTF">2008-03-12T11:01:44Z</dcterms:created>
  <dcterms:modified xsi:type="dcterms:W3CDTF">2018-08-02T18:16:49Z</dcterms:modified>
  <cp:category>Unit 01</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0x0101006303C8A099435F469B82EC500073A18D</vt:lpwstr>
  </property>
  <property fmtid="{D5CDD505-2E9C-101B-9397-08002B2CF9AE}" pid="3" name="Unit">
    <vt:lpwstr>U1</vt:lpwstr>
  </property>
</Properties>
</file>